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34"/>
  </p:notesMasterIdLst>
  <p:sldIdLst>
    <p:sldId id="256" r:id="rId2"/>
    <p:sldId id="262" r:id="rId3"/>
    <p:sldId id="3741" r:id="rId4"/>
    <p:sldId id="323" r:id="rId5"/>
    <p:sldId id="324" r:id="rId6"/>
    <p:sldId id="3740" r:id="rId7"/>
    <p:sldId id="325" r:id="rId8"/>
    <p:sldId id="336" r:id="rId9"/>
    <p:sldId id="342" r:id="rId10"/>
    <p:sldId id="326" r:id="rId11"/>
    <p:sldId id="327" r:id="rId12"/>
    <p:sldId id="322" r:id="rId13"/>
    <p:sldId id="343" r:id="rId14"/>
    <p:sldId id="3744" r:id="rId15"/>
    <p:sldId id="341" r:id="rId16"/>
    <p:sldId id="3737" r:id="rId17"/>
    <p:sldId id="329" r:id="rId18"/>
    <p:sldId id="330" r:id="rId19"/>
    <p:sldId id="347" r:id="rId20"/>
    <p:sldId id="331" r:id="rId21"/>
    <p:sldId id="3738" r:id="rId22"/>
    <p:sldId id="345" r:id="rId23"/>
    <p:sldId id="3739" r:id="rId24"/>
    <p:sldId id="334" r:id="rId25"/>
    <p:sldId id="335" r:id="rId26"/>
    <p:sldId id="338" r:id="rId27"/>
    <p:sldId id="337" r:id="rId28"/>
    <p:sldId id="340" r:id="rId29"/>
    <p:sldId id="3742" r:id="rId30"/>
    <p:sldId id="355" r:id="rId31"/>
    <p:sldId id="3743" r:id="rId32"/>
    <p:sldId id="332" r:id="rId33"/>
  </p:sldIdLst>
  <p:sldSz cx="9906000" cy="6858000" type="A4"/>
  <p:notesSz cx="6797675" cy="99822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pitchFamily="1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pitchFamily="1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pitchFamily="1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pitchFamily="1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" panose="02020603050405020304" pitchFamily="18" charset="0"/>
        <a:ea typeface="Osaka" pitchFamily="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pitchFamily="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pitchFamily="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pitchFamily="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" panose="02020603050405020304" pitchFamily="18" charset="0"/>
        <a:ea typeface="Osaka" pitchFamily="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2001A"/>
    <a:srgbClr val="5A7712"/>
    <a:srgbClr val="9E9E9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ile medio 2 - Color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838" autoAdjust="0"/>
    <p:restoredTop sz="89295" autoAdjust="0"/>
  </p:normalViewPr>
  <p:slideViewPr>
    <p:cSldViewPr>
      <p:cViewPr varScale="1">
        <p:scale>
          <a:sx n="82" d="100"/>
          <a:sy n="82" d="100"/>
        </p:scale>
        <p:origin x="1315" y="6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A29244C2-D0CF-4C32-B9AF-45C929C8F522}" type="doc">
      <dgm:prSet loTypeId="urn:microsoft.com/office/officeart/2009/3/layout/PieProcess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it-IT"/>
        </a:p>
      </dgm:t>
    </dgm:pt>
    <dgm:pt modelId="{DA7E9347-56FC-4A94-9164-77CCC4E30AEE}">
      <dgm:prSet phldrT="[Testo]" custT="1"/>
      <dgm:spPr/>
      <dgm:t>
        <a:bodyPr/>
        <a:lstStyle/>
        <a:p>
          <a:pPr algn="r"/>
          <a:r>
            <a:rPr lang="it-IT" sz="2000" b="1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Flessibilità</a:t>
          </a:r>
        </a:p>
      </dgm:t>
    </dgm:pt>
    <dgm:pt modelId="{11C90884-DA55-46CC-B2BD-13ECA86ED416}" type="parTrans" cxnId="{78480C7A-13FD-4D01-9A28-4059A9E1951D}">
      <dgm:prSet/>
      <dgm:spPr/>
      <dgm:t>
        <a:bodyPr/>
        <a:lstStyle/>
        <a:p>
          <a:endParaRPr lang="it-IT" sz="4000"/>
        </a:p>
      </dgm:t>
    </dgm:pt>
    <dgm:pt modelId="{0E99A12D-17A3-43AB-B058-55CB221A3978}" type="sibTrans" cxnId="{78480C7A-13FD-4D01-9A28-4059A9E1951D}">
      <dgm:prSet/>
      <dgm:spPr/>
      <dgm:t>
        <a:bodyPr/>
        <a:lstStyle/>
        <a:p>
          <a:endParaRPr lang="it-IT" sz="4000"/>
        </a:p>
      </dgm:t>
    </dgm:pt>
    <dgm:pt modelId="{52628F26-8AAF-4415-9B96-F68614D70367}">
      <dgm:prSet phldrT="[Testo]" custT="1"/>
      <dgm:spPr/>
      <dgm:t>
        <a:bodyPr/>
        <a:lstStyle/>
        <a:p>
          <a:pPr algn="l"/>
          <a:r>
            <a:rPr lang="it-IT" sz="1800" dirty="0"/>
            <a:t>Maggiore flessibilità attraverso la produzione di piccoli lotti.</a:t>
          </a:r>
        </a:p>
      </dgm:t>
    </dgm:pt>
    <dgm:pt modelId="{475A3A3B-51AE-4B36-BD43-F0A058F35445}" type="parTrans" cxnId="{80497463-4A6F-4BEC-8895-C8C4476401D4}">
      <dgm:prSet/>
      <dgm:spPr/>
      <dgm:t>
        <a:bodyPr/>
        <a:lstStyle/>
        <a:p>
          <a:endParaRPr lang="it-IT" sz="4000"/>
        </a:p>
      </dgm:t>
    </dgm:pt>
    <dgm:pt modelId="{279B03C5-57E1-4146-A9DB-EAC83AF2AF95}" type="sibTrans" cxnId="{80497463-4A6F-4BEC-8895-C8C4476401D4}">
      <dgm:prSet/>
      <dgm:spPr/>
      <dgm:t>
        <a:bodyPr/>
        <a:lstStyle/>
        <a:p>
          <a:endParaRPr lang="it-IT" sz="4000"/>
        </a:p>
      </dgm:t>
    </dgm:pt>
    <dgm:pt modelId="{915070A2-8347-4430-BACE-FE771FE18242}">
      <dgm:prSet phldrT="[Testo]" custT="1"/>
      <dgm:spPr/>
      <dgm:t>
        <a:bodyPr/>
        <a:lstStyle/>
        <a:p>
          <a:pPr algn="r"/>
          <a:r>
            <a:rPr lang="it-IT" sz="20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Velocità</a:t>
          </a:r>
        </a:p>
      </dgm:t>
    </dgm:pt>
    <dgm:pt modelId="{1AC37F65-B18B-4F7D-A3B6-A9CAF551CF3F}" type="parTrans" cxnId="{BFDCFEC8-39A5-4F83-A8CF-288F22E319EF}">
      <dgm:prSet/>
      <dgm:spPr/>
      <dgm:t>
        <a:bodyPr/>
        <a:lstStyle/>
        <a:p>
          <a:endParaRPr lang="it-IT" sz="4000"/>
        </a:p>
      </dgm:t>
    </dgm:pt>
    <dgm:pt modelId="{30B309A0-6B11-43CD-B57F-2F38429AEC57}" type="sibTrans" cxnId="{BFDCFEC8-39A5-4F83-A8CF-288F22E319EF}">
      <dgm:prSet/>
      <dgm:spPr/>
      <dgm:t>
        <a:bodyPr/>
        <a:lstStyle/>
        <a:p>
          <a:endParaRPr lang="it-IT" sz="4000"/>
        </a:p>
      </dgm:t>
    </dgm:pt>
    <dgm:pt modelId="{761C0E16-AA05-4C74-9F67-D7244CBE651E}">
      <dgm:prSet phldrT="[Testo]" custT="1"/>
      <dgm:spPr/>
      <dgm:t>
        <a:bodyPr/>
        <a:lstStyle/>
        <a:p>
          <a:r>
            <a:rPr lang="it-IT" sz="1800" dirty="0"/>
            <a:t>Maggiore velocità dal prototipo alla produzione in serie.</a:t>
          </a:r>
        </a:p>
      </dgm:t>
    </dgm:pt>
    <dgm:pt modelId="{04965DBA-F642-4335-A4C1-8FD560CBC6D0}" type="parTrans" cxnId="{6DF12EF5-9E8B-4E34-A09F-BFD2381F053A}">
      <dgm:prSet/>
      <dgm:spPr/>
      <dgm:t>
        <a:bodyPr/>
        <a:lstStyle/>
        <a:p>
          <a:endParaRPr lang="it-IT" sz="4000"/>
        </a:p>
      </dgm:t>
    </dgm:pt>
    <dgm:pt modelId="{F74F6568-12EE-4D36-AFCE-84FBDED127B6}" type="sibTrans" cxnId="{6DF12EF5-9E8B-4E34-A09F-BFD2381F053A}">
      <dgm:prSet/>
      <dgm:spPr/>
      <dgm:t>
        <a:bodyPr/>
        <a:lstStyle/>
        <a:p>
          <a:endParaRPr lang="it-IT" sz="4000"/>
        </a:p>
      </dgm:t>
    </dgm:pt>
    <dgm:pt modelId="{CE53F32A-7790-4E47-9EE4-39E713867DE3}">
      <dgm:prSet phldrT="[Testo]" custT="1"/>
      <dgm:spPr/>
      <dgm:t>
        <a:bodyPr/>
        <a:lstStyle/>
        <a:p>
          <a:pPr algn="r"/>
          <a:r>
            <a:rPr lang="it-IT" sz="2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Produttività</a:t>
          </a:r>
        </a:p>
      </dgm:t>
    </dgm:pt>
    <dgm:pt modelId="{55B993A1-6EFA-4E3B-9D13-6402BF789FD7}" type="parTrans" cxnId="{4DD834C8-C1F4-4FF2-B86C-B37D8E9AC6A8}">
      <dgm:prSet/>
      <dgm:spPr/>
      <dgm:t>
        <a:bodyPr/>
        <a:lstStyle/>
        <a:p>
          <a:endParaRPr lang="it-IT" sz="4000"/>
        </a:p>
      </dgm:t>
    </dgm:pt>
    <dgm:pt modelId="{FE88EF3D-1A4A-4E97-9C6B-77F5A2BA68A1}" type="sibTrans" cxnId="{4DD834C8-C1F4-4FF2-B86C-B37D8E9AC6A8}">
      <dgm:prSet/>
      <dgm:spPr/>
      <dgm:t>
        <a:bodyPr/>
        <a:lstStyle/>
        <a:p>
          <a:endParaRPr lang="it-IT" sz="4000"/>
        </a:p>
      </dgm:t>
    </dgm:pt>
    <dgm:pt modelId="{F823E335-2952-48AA-A41E-5779788F1A2F}">
      <dgm:prSet phldrT="[Testo]" custT="1"/>
      <dgm:spPr/>
      <dgm:t>
        <a:bodyPr/>
        <a:lstStyle/>
        <a:p>
          <a:r>
            <a:rPr lang="it-IT" sz="1600" dirty="0"/>
            <a:t>Maggiore produttività attraverso dinamica dei processi, flessibilità e riconfigurazione dei sistemi.</a:t>
          </a:r>
        </a:p>
      </dgm:t>
    </dgm:pt>
    <dgm:pt modelId="{2DB020B8-F839-47CF-B0BC-D3A867350C9D}" type="parTrans" cxnId="{BF4CF2F0-3CEA-4EAF-82DF-3A89060AD5A4}">
      <dgm:prSet/>
      <dgm:spPr/>
      <dgm:t>
        <a:bodyPr/>
        <a:lstStyle/>
        <a:p>
          <a:endParaRPr lang="it-IT" sz="4000"/>
        </a:p>
      </dgm:t>
    </dgm:pt>
    <dgm:pt modelId="{8DB731C6-62CD-4828-8B6A-F4DDDF65809D}" type="sibTrans" cxnId="{BF4CF2F0-3CEA-4EAF-82DF-3A89060AD5A4}">
      <dgm:prSet/>
      <dgm:spPr/>
      <dgm:t>
        <a:bodyPr/>
        <a:lstStyle/>
        <a:p>
          <a:endParaRPr lang="it-IT" sz="4000"/>
        </a:p>
      </dgm:t>
    </dgm:pt>
    <dgm:pt modelId="{FCAA2717-8837-47E6-B9B0-3C80986E0662}">
      <dgm:prSet phldrT="[Testo]" custT="1"/>
      <dgm:spPr/>
      <dgm:t>
        <a:bodyPr/>
        <a:lstStyle/>
        <a:p>
          <a:pPr algn="r"/>
          <a:r>
            <a:rPr lang="it-IT" sz="2000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Integrazione</a:t>
          </a:r>
        </a:p>
      </dgm:t>
    </dgm:pt>
    <dgm:pt modelId="{94652642-007D-42EF-9E66-E2F7AED246BD}" type="parTrans" cxnId="{9D48D9B1-D08B-4FAF-9673-56CDA159A840}">
      <dgm:prSet/>
      <dgm:spPr/>
      <dgm:t>
        <a:bodyPr/>
        <a:lstStyle/>
        <a:p>
          <a:endParaRPr lang="it-IT" sz="4000"/>
        </a:p>
      </dgm:t>
    </dgm:pt>
    <dgm:pt modelId="{8C7B67E9-3AAA-4173-861F-39326CC5E8EA}" type="sibTrans" cxnId="{9D48D9B1-D08B-4FAF-9673-56CDA159A840}">
      <dgm:prSet/>
      <dgm:spPr/>
      <dgm:t>
        <a:bodyPr/>
        <a:lstStyle/>
        <a:p>
          <a:endParaRPr lang="it-IT" sz="4000"/>
        </a:p>
      </dgm:t>
    </dgm:pt>
    <dgm:pt modelId="{1495BBAE-706E-440E-9409-E0B83E746357}">
      <dgm:prSet phldrT="[Testo]" custT="1"/>
      <dgm:spPr/>
      <dgm:t>
        <a:bodyPr/>
        <a:lstStyle/>
        <a:p>
          <a:r>
            <a:rPr lang="it-IT" sz="1600" dirty="0"/>
            <a:t>Integrazione della filiera tra fornitori e clienti finali ottimizzando la gestione delle commesse.</a:t>
          </a:r>
        </a:p>
      </dgm:t>
    </dgm:pt>
    <dgm:pt modelId="{5780A779-C33F-40AE-88D2-CB00913E74CE}" type="parTrans" cxnId="{A305D995-B77E-4FF4-A5BC-1138ECCE8500}">
      <dgm:prSet/>
      <dgm:spPr/>
      <dgm:t>
        <a:bodyPr/>
        <a:lstStyle/>
        <a:p>
          <a:endParaRPr lang="it-IT" sz="4000"/>
        </a:p>
      </dgm:t>
    </dgm:pt>
    <dgm:pt modelId="{4708A78A-328C-4D02-83C3-E20A5123920E}" type="sibTrans" cxnId="{A305D995-B77E-4FF4-A5BC-1138ECCE8500}">
      <dgm:prSet/>
      <dgm:spPr/>
      <dgm:t>
        <a:bodyPr/>
        <a:lstStyle/>
        <a:p>
          <a:endParaRPr lang="it-IT" sz="4000"/>
        </a:p>
      </dgm:t>
    </dgm:pt>
    <dgm:pt modelId="{C1264B81-B87F-440D-B945-1E0CECCE453A}" type="pres">
      <dgm:prSet presAssocID="{A29244C2-D0CF-4C32-B9AF-45C929C8F52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97080B2-52AF-4BF4-8656-6A9B44522744}" type="pres">
      <dgm:prSet presAssocID="{DA7E9347-56FC-4A94-9164-77CCC4E30AEE}" presName="ParentComposite" presStyleCnt="0"/>
      <dgm:spPr/>
    </dgm:pt>
    <dgm:pt modelId="{58106A84-90DF-4E0E-9802-39E593284AFD}" type="pres">
      <dgm:prSet presAssocID="{DA7E9347-56FC-4A94-9164-77CCC4E30AEE}" presName="Chord" presStyleLbl="bgShp" presStyleIdx="0" presStyleCnt="4"/>
      <dgm:spPr/>
    </dgm:pt>
    <dgm:pt modelId="{74B38497-432A-4F22-96AE-02F8D4610FC6}" type="pres">
      <dgm:prSet presAssocID="{DA7E9347-56FC-4A94-9164-77CCC4E30AEE}" presName="Pie" presStyleLbl="alignNode1" presStyleIdx="0" presStyleCnt="4"/>
      <dgm:spPr/>
    </dgm:pt>
    <dgm:pt modelId="{43A44531-E094-4D9C-9C6F-634AC2F00349}" type="pres">
      <dgm:prSet presAssocID="{DA7E9347-56FC-4A94-9164-77CCC4E30AEE}" presName="Parent" presStyleLbl="revTx" presStyleIdx="0" presStyleCnt="8">
        <dgm:presLayoutVars>
          <dgm:chMax val="1"/>
          <dgm:chPref val="1"/>
          <dgm:bulletEnabled val="1"/>
        </dgm:presLayoutVars>
      </dgm:prSet>
      <dgm:spPr/>
    </dgm:pt>
    <dgm:pt modelId="{4C6E78EF-D10E-48BB-86D2-19217A5FCB13}" type="pres">
      <dgm:prSet presAssocID="{279B03C5-57E1-4146-A9DB-EAC83AF2AF95}" presName="negSibTrans" presStyleCnt="0"/>
      <dgm:spPr/>
    </dgm:pt>
    <dgm:pt modelId="{47C8B0C0-6E4C-4F76-9A9A-E3B4E5DB4451}" type="pres">
      <dgm:prSet presAssocID="{DA7E9347-56FC-4A94-9164-77CCC4E30AEE}" presName="composite" presStyleCnt="0"/>
      <dgm:spPr/>
    </dgm:pt>
    <dgm:pt modelId="{85C9D868-8E40-4575-A9F3-F8A262E223CA}" type="pres">
      <dgm:prSet presAssocID="{DA7E9347-56FC-4A94-9164-77CCC4E30AEE}" presName="Child" presStyleLbl="revTx" presStyleIdx="1" presStyleCnt="8">
        <dgm:presLayoutVars>
          <dgm:chMax val="0"/>
          <dgm:chPref val="0"/>
          <dgm:bulletEnabled val="1"/>
        </dgm:presLayoutVars>
      </dgm:prSet>
      <dgm:spPr/>
    </dgm:pt>
    <dgm:pt modelId="{7A6DB3F0-882C-42A8-A01A-B6B4A67B9562}" type="pres">
      <dgm:prSet presAssocID="{0E99A12D-17A3-43AB-B058-55CB221A3978}" presName="sibTrans" presStyleCnt="0"/>
      <dgm:spPr/>
    </dgm:pt>
    <dgm:pt modelId="{03370206-6E4C-4A4A-97CD-0119309A9DD5}" type="pres">
      <dgm:prSet presAssocID="{915070A2-8347-4430-BACE-FE771FE18242}" presName="ParentComposite" presStyleCnt="0"/>
      <dgm:spPr/>
    </dgm:pt>
    <dgm:pt modelId="{B0183324-63A1-4BB7-BAA7-3731D586C0C5}" type="pres">
      <dgm:prSet presAssocID="{915070A2-8347-4430-BACE-FE771FE18242}" presName="Chord" presStyleLbl="bgShp" presStyleIdx="1" presStyleCnt="4"/>
      <dgm:spPr/>
    </dgm:pt>
    <dgm:pt modelId="{D8EC179F-7D66-41D8-99B8-E0F91174ED22}" type="pres">
      <dgm:prSet presAssocID="{915070A2-8347-4430-BACE-FE771FE18242}" presName="Pie" presStyleLbl="alignNode1" presStyleIdx="1" presStyleCnt="4"/>
      <dgm:spPr/>
    </dgm:pt>
    <dgm:pt modelId="{52E28974-F3DB-4F1E-B64C-21E4013D725E}" type="pres">
      <dgm:prSet presAssocID="{915070A2-8347-4430-BACE-FE771FE18242}" presName="Parent" presStyleLbl="revTx" presStyleIdx="2" presStyleCnt="8">
        <dgm:presLayoutVars>
          <dgm:chMax val="1"/>
          <dgm:chPref val="1"/>
          <dgm:bulletEnabled val="1"/>
        </dgm:presLayoutVars>
      </dgm:prSet>
      <dgm:spPr/>
    </dgm:pt>
    <dgm:pt modelId="{F991B9DC-6E52-4C5A-84ED-C2836485474D}" type="pres">
      <dgm:prSet presAssocID="{F74F6568-12EE-4D36-AFCE-84FBDED127B6}" presName="negSibTrans" presStyleCnt="0"/>
      <dgm:spPr/>
    </dgm:pt>
    <dgm:pt modelId="{ABA441FC-06F5-4366-8102-8A1EEA400A76}" type="pres">
      <dgm:prSet presAssocID="{915070A2-8347-4430-BACE-FE771FE18242}" presName="composite" presStyleCnt="0"/>
      <dgm:spPr/>
    </dgm:pt>
    <dgm:pt modelId="{19912CB0-602C-419F-A8FF-CFC8B9C9FE5A}" type="pres">
      <dgm:prSet presAssocID="{915070A2-8347-4430-BACE-FE771FE18242}" presName="Child" presStyleLbl="revTx" presStyleIdx="3" presStyleCnt="8">
        <dgm:presLayoutVars>
          <dgm:chMax val="0"/>
          <dgm:chPref val="0"/>
          <dgm:bulletEnabled val="1"/>
        </dgm:presLayoutVars>
      </dgm:prSet>
      <dgm:spPr/>
    </dgm:pt>
    <dgm:pt modelId="{F843DCD4-F515-4D8E-9B38-55558F2E3450}" type="pres">
      <dgm:prSet presAssocID="{30B309A0-6B11-43CD-B57F-2F38429AEC57}" presName="sibTrans" presStyleCnt="0"/>
      <dgm:spPr/>
    </dgm:pt>
    <dgm:pt modelId="{663466DD-D566-45C0-9D99-89599D1615C2}" type="pres">
      <dgm:prSet presAssocID="{CE53F32A-7790-4E47-9EE4-39E713867DE3}" presName="ParentComposite" presStyleCnt="0"/>
      <dgm:spPr/>
    </dgm:pt>
    <dgm:pt modelId="{4166719E-2551-46EA-90BD-78963447D051}" type="pres">
      <dgm:prSet presAssocID="{CE53F32A-7790-4E47-9EE4-39E713867DE3}" presName="Chord" presStyleLbl="bgShp" presStyleIdx="2" presStyleCnt="4"/>
      <dgm:spPr/>
    </dgm:pt>
    <dgm:pt modelId="{B02A5FA6-30EB-4BFE-9CA7-B167A6D675B6}" type="pres">
      <dgm:prSet presAssocID="{CE53F32A-7790-4E47-9EE4-39E713867DE3}" presName="Pie" presStyleLbl="alignNode1" presStyleIdx="2" presStyleCnt="4"/>
      <dgm:spPr/>
    </dgm:pt>
    <dgm:pt modelId="{1B7526F0-4DBE-40D8-B4A1-B435E0C625D2}" type="pres">
      <dgm:prSet presAssocID="{CE53F32A-7790-4E47-9EE4-39E713867DE3}" presName="Parent" presStyleLbl="revTx" presStyleIdx="4" presStyleCnt="8">
        <dgm:presLayoutVars>
          <dgm:chMax val="1"/>
          <dgm:chPref val="1"/>
          <dgm:bulletEnabled val="1"/>
        </dgm:presLayoutVars>
      </dgm:prSet>
      <dgm:spPr/>
    </dgm:pt>
    <dgm:pt modelId="{408DC4FE-6C31-44BF-AA93-4EC71CF29D64}" type="pres">
      <dgm:prSet presAssocID="{8DB731C6-62CD-4828-8B6A-F4DDDF65809D}" presName="negSibTrans" presStyleCnt="0"/>
      <dgm:spPr/>
    </dgm:pt>
    <dgm:pt modelId="{355D4EB1-5F97-4F3F-8EFD-09CA960E8A79}" type="pres">
      <dgm:prSet presAssocID="{CE53F32A-7790-4E47-9EE4-39E713867DE3}" presName="composite" presStyleCnt="0"/>
      <dgm:spPr/>
    </dgm:pt>
    <dgm:pt modelId="{B49A4EDB-676D-4956-BFE0-3642166D2FE8}" type="pres">
      <dgm:prSet presAssocID="{CE53F32A-7790-4E47-9EE4-39E713867DE3}" presName="Child" presStyleLbl="revTx" presStyleIdx="5" presStyleCnt="8">
        <dgm:presLayoutVars>
          <dgm:chMax val="0"/>
          <dgm:chPref val="0"/>
          <dgm:bulletEnabled val="1"/>
        </dgm:presLayoutVars>
      </dgm:prSet>
      <dgm:spPr/>
    </dgm:pt>
    <dgm:pt modelId="{79A24E04-2ACC-4F3D-8887-F2C5E13DCC24}" type="pres">
      <dgm:prSet presAssocID="{FE88EF3D-1A4A-4E97-9C6B-77F5A2BA68A1}" presName="sibTrans" presStyleCnt="0"/>
      <dgm:spPr/>
    </dgm:pt>
    <dgm:pt modelId="{3392F584-8430-45CD-9464-ECF4C5009D1C}" type="pres">
      <dgm:prSet presAssocID="{FCAA2717-8837-47E6-B9B0-3C80986E0662}" presName="ParentComposite" presStyleCnt="0"/>
      <dgm:spPr/>
    </dgm:pt>
    <dgm:pt modelId="{208FE049-C7E0-4DAC-9271-6DA1441C765F}" type="pres">
      <dgm:prSet presAssocID="{FCAA2717-8837-47E6-B9B0-3C80986E0662}" presName="Chord" presStyleLbl="bgShp" presStyleIdx="3" presStyleCnt="4"/>
      <dgm:spPr/>
    </dgm:pt>
    <dgm:pt modelId="{59030416-9475-485E-BCC3-903C0EF8F674}" type="pres">
      <dgm:prSet presAssocID="{FCAA2717-8837-47E6-B9B0-3C80986E0662}" presName="Pie" presStyleLbl="alignNode1" presStyleIdx="3" presStyleCnt="4"/>
      <dgm:spPr/>
    </dgm:pt>
    <dgm:pt modelId="{ED11741E-C7A4-4D06-B2B7-8FEAD82C5C11}" type="pres">
      <dgm:prSet presAssocID="{FCAA2717-8837-47E6-B9B0-3C80986E0662}" presName="Parent" presStyleLbl="revTx" presStyleIdx="6" presStyleCnt="8">
        <dgm:presLayoutVars>
          <dgm:chMax val="1"/>
          <dgm:chPref val="1"/>
          <dgm:bulletEnabled val="1"/>
        </dgm:presLayoutVars>
      </dgm:prSet>
      <dgm:spPr/>
    </dgm:pt>
    <dgm:pt modelId="{65C46339-11B1-441D-B4BD-845D70512C9A}" type="pres">
      <dgm:prSet presAssocID="{4708A78A-328C-4D02-83C3-E20A5123920E}" presName="negSibTrans" presStyleCnt="0"/>
      <dgm:spPr/>
    </dgm:pt>
    <dgm:pt modelId="{89684490-6140-4CEB-8871-3F019F21B8C1}" type="pres">
      <dgm:prSet presAssocID="{FCAA2717-8837-47E6-B9B0-3C80986E0662}" presName="composite" presStyleCnt="0"/>
      <dgm:spPr/>
    </dgm:pt>
    <dgm:pt modelId="{79DF751B-AD0A-4B48-859D-83C142B35943}" type="pres">
      <dgm:prSet presAssocID="{FCAA2717-8837-47E6-B9B0-3C80986E0662}" presName="Child" presStyleLbl="revTx" presStyleIdx="7" presStyleCnt="8">
        <dgm:presLayoutVars>
          <dgm:chMax val="0"/>
          <dgm:chPref val="0"/>
          <dgm:bulletEnabled val="1"/>
        </dgm:presLayoutVars>
      </dgm:prSet>
      <dgm:spPr/>
    </dgm:pt>
  </dgm:ptLst>
  <dgm:cxnLst>
    <dgm:cxn modelId="{BA318602-ED42-4A8F-9A38-1FAB9173327A}" type="presOf" srcId="{CE53F32A-7790-4E47-9EE4-39E713867DE3}" destId="{1B7526F0-4DBE-40D8-B4A1-B435E0C625D2}" srcOrd="0" destOrd="0" presId="urn:microsoft.com/office/officeart/2009/3/layout/PieProcess"/>
    <dgm:cxn modelId="{6A2D7C11-6986-4D79-A440-9766751CAC53}" type="presOf" srcId="{A29244C2-D0CF-4C32-B9AF-45C929C8F522}" destId="{C1264B81-B87F-440D-B945-1E0CECCE453A}" srcOrd="0" destOrd="0" presId="urn:microsoft.com/office/officeart/2009/3/layout/PieProcess"/>
    <dgm:cxn modelId="{F1689738-3E74-48C6-867A-EA33131F80EC}" type="presOf" srcId="{FCAA2717-8837-47E6-B9B0-3C80986E0662}" destId="{ED11741E-C7A4-4D06-B2B7-8FEAD82C5C11}" srcOrd="0" destOrd="0" presId="urn:microsoft.com/office/officeart/2009/3/layout/PieProcess"/>
    <dgm:cxn modelId="{6E53B340-BF58-4F9B-A256-AC7A600586FA}" type="presOf" srcId="{915070A2-8347-4430-BACE-FE771FE18242}" destId="{52E28974-F3DB-4F1E-B64C-21E4013D725E}" srcOrd="0" destOrd="0" presId="urn:microsoft.com/office/officeart/2009/3/layout/PieProcess"/>
    <dgm:cxn modelId="{8E66925E-48C2-4676-8BF6-DFF750C9F161}" type="presOf" srcId="{F823E335-2952-48AA-A41E-5779788F1A2F}" destId="{B49A4EDB-676D-4956-BFE0-3642166D2FE8}" srcOrd="0" destOrd="0" presId="urn:microsoft.com/office/officeart/2009/3/layout/PieProcess"/>
    <dgm:cxn modelId="{80497463-4A6F-4BEC-8895-C8C4476401D4}" srcId="{DA7E9347-56FC-4A94-9164-77CCC4E30AEE}" destId="{52628F26-8AAF-4415-9B96-F68614D70367}" srcOrd="0" destOrd="0" parTransId="{475A3A3B-51AE-4B36-BD43-F0A058F35445}" sibTransId="{279B03C5-57E1-4146-A9DB-EAC83AF2AF95}"/>
    <dgm:cxn modelId="{78480C7A-13FD-4D01-9A28-4059A9E1951D}" srcId="{A29244C2-D0CF-4C32-B9AF-45C929C8F522}" destId="{DA7E9347-56FC-4A94-9164-77CCC4E30AEE}" srcOrd="0" destOrd="0" parTransId="{11C90884-DA55-46CC-B2BD-13ECA86ED416}" sibTransId="{0E99A12D-17A3-43AB-B058-55CB221A3978}"/>
    <dgm:cxn modelId="{A305D995-B77E-4FF4-A5BC-1138ECCE8500}" srcId="{FCAA2717-8837-47E6-B9B0-3C80986E0662}" destId="{1495BBAE-706E-440E-9409-E0B83E746357}" srcOrd="0" destOrd="0" parTransId="{5780A779-C33F-40AE-88D2-CB00913E74CE}" sibTransId="{4708A78A-328C-4D02-83C3-E20A5123920E}"/>
    <dgm:cxn modelId="{6A61F6A4-CEF2-4B1C-81B4-C3B783ADE972}" type="presOf" srcId="{DA7E9347-56FC-4A94-9164-77CCC4E30AEE}" destId="{43A44531-E094-4D9C-9C6F-634AC2F00349}" srcOrd="0" destOrd="0" presId="urn:microsoft.com/office/officeart/2009/3/layout/PieProcess"/>
    <dgm:cxn modelId="{5E8983AB-0AC1-4D9D-970A-6168418B0572}" type="presOf" srcId="{52628F26-8AAF-4415-9B96-F68614D70367}" destId="{85C9D868-8E40-4575-A9F3-F8A262E223CA}" srcOrd="0" destOrd="0" presId="urn:microsoft.com/office/officeart/2009/3/layout/PieProcess"/>
    <dgm:cxn modelId="{9D48D9B1-D08B-4FAF-9673-56CDA159A840}" srcId="{A29244C2-D0CF-4C32-B9AF-45C929C8F522}" destId="{FCAA2717-8837-47E6-B9B0-3C80986E0662}" srcOrd="3" destOrd="0" parTransId="{94652642-007D-42EF-9E66-E2F7AED246BD}" sibTransId="{8C7B67E9-3AAA-4173-861F-39326CC5E8EA}"/>
    <dgm:cxn modelId="{24442EBB-849B-401A-BE5E-14B82338B70B}" type="presOf" srcId="{761C0E16-AA05-4C74-9F67-D7244CBE651E}" destId="{19912CB0-602C-419F-A8FF-CFC8B9C9FE5A}" srcOrd="0" destOrd="0" presId="urn:microsoft.com/office/officeart/2009/3/layout/PieProcess"/>
    <dgm:cxn modelId="{4DD834C8-C1F4-4FF2-B86C-B37D8E9AC6A8}" srcId="{A29244C2-D0CF-4C32-B9AF-45C929C8F522}" destId="{CE53F32A-7790-4E47-9EE4-39E713867DE3}" srcOrd="2" destOrd="0" parTransId="{55B993A1-6EFA-4E3B-9D13-6402BF789FD7}" sibTransId="{FE88EF3D-1A4A-4E97-9C6B-77F5A2BA68A1}"/>
    <dgm:cxn modelId="{BFDCFEC8-39A5-4F83-A8CF-288F22E319EF}" srcId="{A29244C2-D0CF-4C32-B9AF-45C929C8F522}" destId="{915070A2-8347-4430-BACE-FE771FE18242}" srcOrd="1" destOrd="0" parTransId="{1AC37F65-B18B-4F7D-A3B6-A9CAF551CF3F}" sibTransId="{30B309A0-6B11-43CD-B57F-2F38429AEC57}"/>
    <dgm:cxn modelId="{24110EE9-AD70-4A3E-90D6-75E285793704}" type="presOf" srcId="{1495BBAE-706E-440E-9409-E0B83E746357}" destId="{79DF751B-AD0A-4B48-859D-83C142B35943}" srcOrd="0" destOrd="0" presId="urn:microsoft.com/office/officeart/2009/3/layout/PieProcess"/>
    <dgm:cxn modelId="{BF4CF2F0-3CEA-4EAF-82DF-3A89060AD5A4}" srcId="{CE53F32A-7790-4E47-9EE4-39E713867DE3}" destId="{F823E335-2952-48AA-A41E-5779788F1A2F}" srcOrd="0" destOrd="0" parTransId="{2DB020B8-F839-47CF-B0BC-D3A867350C9D}" sibTransId="{8DB731C6-62CD-4828-8B6A-F4DDDF65809D}"/>
    <dgm:cxn modelId="{6DF12EF5-9E8B-4E34-A09F-BFD2381F053A}" srcId="{915070A2-8347-4430-BACE-FE771FE18242}" destId="{761C0E16-AA05-4C74-9F67-D7244CBE651E}" srcOrd="0" destOrd="0" parTransId="{04965DBA-F642-4335-A4C1-8FD560CBC6D0}" sibTransId="{F74F6568-12EE-4D36-AFCE-84FBDED127B6}"/>
    <dgm:cxn modelId="{31CE8927-5D34-44CB-A444-0133005BDE1E}" type="presParOf" srcId="{C1264B81-B87F-440D-B945-1E0CECCE453A}" destId="{D97080B2-52AF-4BF4-8656-6A9B44522744}" srcOrd="0" destOrd="0" presId="urn:microsoft.com/office/officeart/2009/3/layout/PieProcess"/>
    <dgm:cxn modelId="{2B1623EE-459C-4EAF-9FD2-5386A9E10EDC}" type="presParOf" srcId="{D97080B2-52AF-4BF4-8656-6A9B44522744}" destId="{58106A84-90DF-4E0E-9802-39E593284AFD}" srcOrd="0" destOrd="0" presId="urn:microsoft.com/office/officeart/2009/3/layout/PieProcess"/>
    <dgm:cxn modelId="{544E2ADC-2A91-45A4-B6E7-65CC80A621C6}" type="presParOf" srcId="{D97080B2-52AF-4BF4-8656-6A9B44522744}" destId="{74B38497-432A-4F22-96AE-02F8D4610FC6}" srcOrd="1" destOrd="0" presId="urn:microsoft.com/office/officeart/2009/3/layout/PieProcess"/>
    <dgm:cxn modelId="{435FF7DE-B66F-4EA6-BF75-378E0C456444}" type="presParOf" srcId="{D97080B2-52AF-4BF4-8656-6A9B44522744}" destId="{43A44531-E094-4D9C-9C6F-634AC2F00349}" srcOrd="2" destOrd="0" presId="urn:microsoft.com/office/officeart/2009/3/layout/PieProcess"/>
    <dgm:cxn modelId="{1EC618F1-95CD-425C-82E1-315AE47DDBE2}" type="presParOf" srcId="{C1264B81-B87F-440D-B945-1E0CECCE453A}" destId="{4C6E78EF-D10E-48BB-86D2-19217A5FCB13}" srcOrd="1" destOrd="0" presId="urn:microsoft.com/office/officeart/2009/3/layout/PieProcess"/>
    <dgm:cxn modelId="{9A4A5318-7524-42BD-9537-F21BA87689F9}" type="presParOf" srcId="{C1264B81-B87F-440D-B945-1E0CECCE453A}" destId="{47C8B0C0-6E4C-4F76-9A9A-E3B4E5DB4451}" srcOrd="2" destOrd="0" presId="urn:microsoft.com/office/officeart/2009/3/layout/PieProcess"/>
    <dgm:cxn modelId="{F9B23308-EA2F-423E-802D-B260DCCED2E3}" type="presParOf" srcId="{47C8B0C0-6E4C-4F76-9A9A-E3B4E5DB4451}" destId="{85C9D868-8E40-4575-A9F3-F8A262E223CA}" srcOrd="0" destOrd="0" presId="urn:microsoft.com/office/officeart/2009/3/layout/PieProcess"/>
    <dgm:cxn modelId="{FB744551-2AB9-4873-B8AF-2C04B1D9A76A}" type="presParOf" srcId="{C1264B81-B87F-440D-B945-1E0CECCE453A}" destId="{7A6DB3F0-882C-42A8-A01A-B6B4A67B9562}" srcOrd="3" destOrd="0" presId="urn:microsoft.com/office/officeart/2009/3/layout/PieProcess"/>
    <dgm:cxn modelId="{8BEFE7D7-5688-49B3-9037-B68E1942900C}" type="presParOf" srcId="{C1264B81-B87F-440D-B945-1E0CECCE453A}" destId="{03370206-6E4C-4A4A-97CD-0119309A9DD5}" srcOrd="4" destOrd="0" presId="urn:microsoft.com/office/officeart/2009/3/layout/PieProcess"/>
    <dgm:cxn modelId="{5BEE7052-7C93-4440-ACA4-55FEDB812614}" type="presParOf" srcId="{03370206-6E4C-4A4A-97CD-0119309A9DD5}" destId="{B0183324-63A1-4BB7-BAA7-3731D586C0C5}" srcOrd="0" destOrd="0" presId="urn:microsoft.com/office/officeart/2009/3/layout/PieProcess"/>
    <dgm:cxn modelId="{3B1F8918-E3B5-418C-B43B-A9F5EC845B26}" type="presParOf" srcId="{03370206-6E4C-4A4A-97CD-0119309A9DD5}" destId="{D8EC179F-7D66-41D8-99B8-E0F91174ED22}" srcOrd="1" destOrd="0" presId="urn:microsoft.com/office/officeart/2009/3/layout/PieProcess"/>
    <dgm:cxn modelId="{D767C192-17DE-48D5-9784-58BD34916F3A}" type="presParOf" srcId="{03370206-6E4C-4A4A-97CD-0119309A9DD5}" destId="{52E28974-F3DB-4F1E-B64C-21E4013D725E}" srcOrd="2" destOrd="0" presId="urn:microsoft.com/office/officeart/2009/3/layout/PieProcess"/>
    <dgm:cxn modelId="{456416F2-A03A-4575-9954-A037878C6829}" type="presParOf" srcId="{C1264B81-B87F-440D-B945-1E0CECCE453A}" destId="{F991B9DC-6E52-4C5A-84ED-C2836485474D}" srcOrd="5" destOrd="0" presId="urn:microsoft.com/office/officeart/2009/3/layout/PieProcess"/>
    <dgm:cxn modelId="{069FA827-BDCD-4B60-9610-684DD6A5C78D}" type="presParOf" srcId="{C1264B81-B87F-440D-B945-1E0CECCE453A}" destId="{ABA441FC-06F5-4366-8102-8A1EEA400A76}" srcOrd="6" destOrd="0" presId="urn:microsoft.com/office/officeart/2009/3/layout/PieProcess"/>
    <dgm:cxn modelId="{63357F87-3963-46C1-9578-59C1E4A06AB3}" type="presParOf" srcId="{ABA441FC-06F5-4366-8102-8A1EEA400A76}" destId="{19912CB0-602C-419F-A8FF-CFC8B9C9FE5A}" srcOrd="0" destOrd="0" presId="urn:microsoft.com/office/officeart/2009/3/layout/PieProcess"/>
    <dgm:cxn modelId="{E830581C-42C7-43A0-BCB1-5915A0087E86}" type="presParOf" srcId="{C1264B81-B87F-440D-B945-1E0CECCE453A}" destId="{F843DCD4-F515-4D8E-9B38-55558F2E3450}" srcOrd="7" destOrd="0" presId="urn:microsoft.com/office/officeart/2009/3/layout/PieProcess"/>
    <dgm:cxn modelId="{C95B1EC9-B084-4B86-96C6-7459B7368207}" type="presParOf" srcId="{C1264B81-B87F-440D-B945-1E0CECCE453A}" destId="{663466DD-D566-45C0-9D99-89599D1615C2}" srcOrd="8" destOrd="0" presId="urn:microsoft.com/office/officeart/2009/3/layout/PieProcess"/>
    <dgm:cxn modelId="{713625E0-5605-4BE9-B917-88EB3B45013C}" type="presParOf" srcId="{663466DD-D566-45C0-9D99-89599D1615C2}" destId="{4166719E-2551-46EA-90BD-78963447D051}" srcOrd="0" destOrd="0" presId="urn:microsoft.com/office/officeart/2009/3/layout/PieProcess"/>
    <dgm:cxn modelId="{B8B13CBE-B465-4F92-A438-47B5D5481267}" type="presParOf" srcId="{663466DD-D566-45C0-9D99-89599D1615C2}" destId="{B02A5FA6-30EB-4BFE-9CA7-B167A6D675B6}" srcOrd="1" destOrd="0" presId="urn:microsoft.com/office/officeart/2009/3/layout/PieProcess"/>
    <dgm:cxn modelId="{6B9BDAA8-C7E0-4B98-BFEA-5F2E02AD8010}" type="presParOf" srcId="{663466DD-D566-45C0-9D99-89599D1615C2}" destId="{1B7526F0-4DBE-40D8-B4A1-B435E0C625D2}" srcOrd="2" destOrd="0" presId="urn:microsoft.com/office/officeart/2009/3/layout/PieProcess"/>
    <dgm:cxn modelId="{EF657FAB-B9D2-497D-AA46-299B897CBD6F}" type="presParOf" srcId="{C1264B81-B87F-440D-B945-1E0CECCE453A}" destId="{408DC4FE-6C31-44BF-AA93-4EC71CF29D64}" srcOrd="9" destOrd="0" presId="urn:microsoft.com/office/officeart/2009/3/layout/PieProcess"/>
    <dgm:cxn modelId="{93A39490-738C-460B-B289-D3BA9DE39F16}" type="presParOf" srcId="{C1264B81-B87F-440D-B945-1E0CECCE453A}" destId="{355D4EB1-5F97-4F3F-8EFD-09CA960E8A79}" srcOrd="10" destOrd="0" presId="urn:microsoft.com/office/officeart/2009/3/layout/PieProcess"/>
    <dgm:cxn modelId="{9A738D8F-1BFE-4979-AAAE-70CAE2341AC8}" type="presParOf" srcId="{355D4EB1-5F97-4F3F-8EFD-09CA960E8A79}" destId="{B49A4EDB-676D-4956-BFE0-3642166D2FE8}" srcOrd="0" destOrd="0" presId="urn:microsoft.com/office/officeart/2009/3/layout/PieProcess"/>
    <dgm:cxn modelId="{B0DF10E2-9FF2-48B8-9479-37951FF80059}" type="presParOf" srcId="{C1264B81-B87F-440D-B945-1E0CECCE453A}" destId="{79A24E04-2ACC-4F3D-8887-F2C5E13DCC24}" srcOrd="11" destOrd="0" presId="urn:microsoft.com/office/officeart/2009/3/layout/PieProcess"/>
    <dgm:cxn modelId="{060C542E-FDD9-48F7-9413-8C2117D78EB6}" type="presParOf" srcId="{C1264B81-B87F-440D-B945-1E0CECCE453A}" destId="{3392F584-8430-45CD-9464-ECF4C5009D1C}" srcOrd="12" destOrd="0" presId="urn:microsoft.com/office/officeart/2009/3/layout/PieProcess"/>
    <dgm:cxn modelId="{D94C2E18-53AD-4DF4-B8C3-7E24C294DB5E}" type="presParOf" srcId="{3392F584-8430-45CD-9464-ECF4C5009D1C}" destId="{208FE049-C7E0-4DAC-9271-6DA1441C765F}" srcOrd="0" destOrd="0" presId="urn:microsoft.com/office/officeart/2009/3/layout/PieProcess"/>
    <dgm:cxn modelId="{D04A6490-2F6B-4FFC-A323-17E1F790D5ED}" type="presParOf" srcId="{3392F584-8430-45CD-9464-ECF4C5009D1C}" destId="{59030416-9475-485E-BCC3-903C0EF8F674}" srcOrd="1" destOrd="0" presId="urn:microsoft.com/office/officeart/2009/3/layout/PieProcess"/>
    <dgm:cxn modelId="{E86B0256-E1AF-46CC-A589-2BBABBF877CE}" type="presParOf" srcId="{3392F584-8430-45CD-9464-ECF4C5009D1C}" destId="{ED11741E-C7A4-4D06-B2B7-8FEAD82C5C11}" srcOrd="2" destOrd="0" presId="urn:microsoft.com/office/officeart/2009/3/layout/PieProcess"/>
    <dgm:cxn modelId="{207F2FEC-89E8-4D67-848F-D8B95229AA00}" type="presParOf" srcId="{C1264B81-B87F-440D-B945-1E0CECCE453A}" destId="{65C46339-11B1-441D-B4BD-845D70512C9A}" srcOrd="13" destOrd="0" presId="urn:microsoft.com/office/officeart/2009/3/layout/PieProcess"/>
    <dgm:cxn modelId="{E882F835-CF7C-4A5C-B35C-8C9748F7E6DF}" type="presParOf" srcId="{C1264B81-B87F-440D-B945-1E0CECCE453A}" destId="{89684490-6140-4CEB-8871-3F019F21B8C1}" srcOrd="14" destOrd="0" presId="urn:microsoft.com/office/officeart/2009/3/layout/PieProcess"/>
    <dgm:cxn modelId="{3906C56F-7601-4266-88C7-9FB9B444BC65}" type="presParOf" srcId="{89684490-6140-4CEB-8871-3F019F21B8C1}" destId="{79DF751B-AD0A-4B48-859D-83C142B35943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29244C2-D0CF-4C32-B9AF-45C929C8F522}" type="doc">
      <dgm:prSet loTypeId="urn:microsoft.com/office/officeart/2009/3/layout/PieProcess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it-IT"/>
        </a:p>
      </dgm:t>
    </dgm:pt>
    <dgm:pt modelId="{DA7E9347-56FC-4A94-9164-77CCC4E30AEE}">
      <dgm:prSet phldrT="[Testo]" custT="1"/>
      <dgm:spPr/>
      <dgm:t>
        <a:bodyPr/>
        <a:lstStyle/>
        <a:p>
          <a:pPr algn="r"/>
          <a:r>
            <a:rPr lang="it-IT" sz="2000" b="1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Sicurezza</a:t>
          </a:r>
        </a:p>
      </dgm:t>
    </dgm:pt>
    <dgm:pt modelId="{11C90884-DA55-46CC-B2BD-13ECA86ED416}" type="parTrans" cxnId="{78480C7A-13FD-4D01-9A28-4059A9E1951D}">
      <dgm:prSet/>
      <dgm:spPr/>
      <dgm:t>
        <a:bodyPr/>
        <a:lstStyle/>
        <a:p>
          <a:endParaRPr lang="it-IT" sz="4000"/>
        </a:p>
      </dgm:t>
    </dgm:pt>
    <dgm:pt modelId="{0E99A12D-17A3-43AB-B058-55CB221A3978}" type="sibTrans" cxnId="{78480C7A-13FD-4D01-9A28-4059A9E1951D}">
      <dgm:prSet/>
      <dgm:spPr/>
      <dgm:t>
        <a:bodyPr/>
        <a:lstStyle/>
        <a:p>
          <a:endParaRPr lang="it-IT" sz="4000"/>
        </a:p>
      </dgm:t>
    </dgm:pt>
    <dgm:pt modelId="{D2CE856E-2DF0-4B10-BD54-53A7D40D6179}">
      <dgm:prSet phldrT="[Testo]"/>
      <dgm:spPr/>
      <dgm:t>
        <a:bodyPr/>
        <a:lstStyle/>
        <a:p>
          <a:r>
            <a:rPr lang="it-IT" dirty="0"/>
            <a:t>Migliore interfaccia uomo-macchina per minimizzare gli errori e supportare i lavoratori.</a:t>
          </a:r>
        </a:p>
      </dgm:t>
    </dgm:pt>
    <dgm:pt modelId="{07014BDE-388A-480C-85D3-8C5E30FE6345}" type="parTrans" cxnId="{4B347B4E-3A90-48E2-B52F-D47751871961}">
      <dgm:prSet/>
      <dgm:spPr/>
      <dgm:t>
        <a:bodyPr/>
        <a:lstStyle/>
        <a:p>
          <a:endParaRPr lang="it-IT"/>
        </a:p>
      </dgm:t>
    </dgm:pt>
    <dgm:pt modelId="{BDA58042-7AB2-40C4-A7A8-B814899E4183}" type="sibTrans" cxnId="{4B347B4E-3A90-48E2-B52F-D47751871961}">
      <dgm:prSet/>
      <dgm:spPr/>
      <dgm:t>
        <a:bodyPr/>
        <a:lstStyle/>
        <a:p>
          <a:endParaRPr lang="it-IT"/>
        </a:p>
      </dgm:t>
    </dgm:pt>
    <dgm:pt modelId="{D0656F98-F33A-4737-9D18-E83CC16A1D5C}">
      <dgm:prSet phldrT="[Testo]"/>
      <dgm:spPr/>
      <dgm:t>
        <a:bodyPr/>
        <a:lstStyle/>
        <a:p>
          <a:r>
            <a:rPr lang="it-IT" b="1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Sostenibilità</a:t>
          </a:r>
        </a:p>
      </dgm:t>
    </dgm:pt>
    <dgm:pt modelId="{B2871BAC-F2D9-42AB-A34A-6BA5FEC451C3}" type="parTrans" cxnId="{6E5EB075-5CC7-4239-9308-78BB2C54FE85}">
      <dgm:prSet/>
      <dgm:spPr/>
      <dgm:t>
        <a:bodyPr/>
        <a:lstStyle/>
        <a:p>
          <a:endParaRPr lang="it-IT"/>
        </a:p>
      </dgm:t>
    </dgm:pt>
    <dgm:pt modelId="{135A0F23-E901-4993-8143-D09FB259685F}" type="sibTrans" cxnId="{6E5EB075-5CC7-4239-9308-78BB2C54FE85}">
      <dgm:prSet/>
      <dgm:spPr/>
      <dgm:t>
        <a:bodyPr/>
        <a:lstStyle/>
        <a:p>
          <a:endParaRPr lang="it-IT"/>
        </a:p>
      </dgm:t>
    </dgm:pt>
    <dgm:pt modelId="{0715FBB7-00FF-4F0D-903A-E48C64785EBE}">
      <dgm:prSet phldrT="[Testo]"/>
      <dgm:spPr/>
      <dgm:t>
        <a:bodyPr/>
        <a:lstStyle/>
        <a:p>
          <a:r>
            <a:rPr lang="it-IT" dirty="0"/>
            <a:t>Riduzione dei consumi energetici, delle emissioni e conseguente riduzione dell’impatto ambientale.</a:t>
          </a:r>
        </a:p>
      </dgm:t>
    </dgm:pt>
    <dgm:pt modelId="{06CAFE95-4339-44E6-BB4D-94675C1A911B}" type="parTrans" cxnId="{E600B312-4A58-4BB3-83B4-390A614E31C1}">
      <dgm:prSet/>
      <dgm:spPr/>
      <dgm:t>
        <a:bodyPr/>
        <a:lstStyle/>
        <a:p>
          <a:endParaRPr lang="it-IT"/>
        </a:p>
      </dgm:t>
    </dgm:pt>
    <dgm:pt modelId="{4E9499A4-92A2-4160-89A3-59DB4E5458C5}" type="sibTrans" cxnId="{E600B312-4A58-4BB3-83B4-390A614E31C1}">
      <dgm:prSet/>
      <dgm:spPr/>
      <dgm:t>
        <a:bodyPr/>
        <a:lstStyle/>
        <a:p>
          <a:endParaRPr lang="it-IT"/>
        </a:p>
      </dgm:t>
    </dgm:pt>
    <dgm:pt modelId="{3C97D76A-68D0-4FB2-A168-9DCDDFAC73B8}">
      <dgm:prSet phldrT="[Testo]"/>
      <dgm:spPr/>
      <dgm:t>
        <a:bodyPr/>
        <a:lstStyle/>
        <a:p>
          <a:r>
            <a:rPr lang="it-IT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Innovazione</a:t>
          </a:r>
        </a:p>
        <a:p>
          <a:r>
            <a:rPr lang="it-IT" b="1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prodotto</a:t>
          </a:r>
        </a:p>
      </dgm:t>
    </dgm:pt>
    <dgm:pt modelId="{6C54BD16-6C57-432A-A160-E2527E03B597}" type="parTrans" cxnId="{3E6E2548-00A2-4508-89D1-CBF7E0B966C4}">
      <dgm:prSet/>
      <dgm:spPr/>
      <dgm:t>
        <a:bodyPr/>
        <a:lstStyle/>
        <a:p>
          <a:endParaRPr lang="it-IT"/>
        </a:p>
      </dgm:t>
    </dgm:pt>
    <dgm:pt modelId="{BA538EB5-790D-4629-9B2A-42EB1EBDF93A}" type="sibTrans" cxnId="{3E6E2548-00A2-4508-89D1-CBF7E0B966C4}">
      <dgm:prSet/>
      <dgm:spPr/>
      <dgm:t>
        <a:bodyPr/>
        <a:lstStyle/>
        <a:p>
          <a:endParaRPr lang="it-IT"/>
        </a:p>
      </dgm:t>
    </dgm:pt>
    <dgm:pt modelId="{A173FCF7-1A0A-43A0-8EF9-2CCFB680C476}">
      <dgm:prSet phldrT="[Testo]"/>
      <dgm:spPr/>
      <dgm:t>
        <a:bodyPr/>
        <a:lstStyle/>
        <a:p>
          <a:r>
            <a:rPr lang="it-IT" dirty="0"/>
            <a:t>Rivisitazione </a:t>
          </a:r>
          <a:r>
            <a:rPr lang="it-IT" i="1" dirty="0" err="1"/>
            <a:t>smart</a:t>
          </a:r>
          <a:r>
            <a:rPr lang="it-IT" dirty="0"/>
            <a:t> di prodotti tradizionali e modelli di servizio e approccio al mercato.</a:t>
          </a:r>
        </a:p>
      </dgm:t>
    </dgm:pt>
    <dgm:pt modelId="{86D57FF3-8779-45E8-A24C-95807FF62BD5}" type="parTrans" cxnId="{58776008-A81C-4525-9616-02E3EA834A20}">
      <dgm:prSet/>
      <dgm:spPr/>
      <dgm:t>
        <a:bodyPr/>
        <a:lstStyle/>
        <a:p>
          <a:endParaRPr lang="it-IT"/>
        </a:p>
      </dgm:t>
    </dgm:pt>
    <dgm:pt modelId="{CA05C48D-575D-4CFD-8AC5-15071C33818D}" type="sibTrans" cxnId="{58776008-A81C-4525-9616-02E3EA834A20}">
      <dgm:prSet/>
      <dgm:spPr/>
      <dgm:t>
        <a:bodyPr/>
        <a:lstStyle/>
        <a:p>
          <a:endParaRPr lang="it-IT"/>
        </a:p>
      </dgm:t>
    </dgm:pt>
    <dgm:pt modelId="{C1264B81-B87F-440D-B945-1E0CECCE453A}" type="pres">
      <dgm:prSet presAssocID="{A29244C2-D0CF-4C32-B9AF-45C929C8F522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D97080B2-52AF-4BF4-8656-6A9B44522744}" type="pres">
      <dgm:prSet presAssocID="{DA7E9347-56FC-4A94-9164-77CCC4E30AEE}" presName="ParentComposite" presStyleCnt="0"/>
      <dgm:spPr/>
    </dgm:pt>
    <dgm:pt modelId="{58106A84-90DF-4E0E-9802-39E593284AFD}" type="pres">
      <dgm:prSet presAssocID="{DA7E9347-56FC-4A94-9164-77CCC4E30AEE}" presName="Chord" presStyleLbl="bgShp" presStyleIdx="0" presStyleCnt="3"/>
      <dgm:spPr/>
    </dgm:pt>
    <dgm:pt modelId="{74B38497-432A-4F22-96AE-02F8D4610FC6}" type="pres">
      <dgm:prSet presAssocID="{DA7E9347-56FC-4A94-9164-77CCC4E30AEE}" presName="Pie" presStyleLbl="alignNode1" presStyleIdx="0" presStyleCnt="3"/>
      <dgm:spPr/>
    </dgm:pt>
    <dgm:pt modelId="{43A44531-E094-4D9C-9C6F-634AC2F00349}" type="pres">
      <dgm:prSet presAssocID="{DA7E9347-56FC-4A94-9164-77CCC4E30AEE}" presName="Parent" presStyleLbl="revTx" presStyleIdx="0" presStyleCnt="6">
        <dgm:presLayoutVars>
          <dgm:chMax val="1"/>
          <dgm:chPref val="1"/>
          <dgm:bulletEnabled val="1"/>
        </dgm:presLayoutVars>
      </dgm:prSet>
      <dgm:spPr/>
    </dgm:pt>
    <dgm:pt modelId="{1A331C6B-0B52-46FB-8AE6-9F9CEF3791A4}" type="pres">
      <dgm:prSet presAssocID="{BDA58042-7AB2-40C4-A7A8-B814899E4183}" presName="negSibTrans" presStyleCnt="0"/>
      <dgm:spPr/>
    </dgm:pt>
    <dgm:pt modelId="{47C8B0C0-6E4C-4F76-9A9A-E3B4E5DB4451}" type="pres">
      <dgm:prSet presAssocID="{DA7E9347-56FC-4A94-9164-77CCC4E30AEE}" presName="composite" presStyleCnt="0"/>
      <dgm:spPr/>
    </dgm:pt>
    <dgm:pt modelId="{85C9D868-8E40-4575-A9F3-F8A262E223CA}" type="pres">
      <dgm:prSet presAssocID="{DA7E9347-56FC-4A94-9164-77CCC4E30AEE}" presName="Child" presStyleLbl="revTx" presStyleIdx="1" presStyleCnt="6">
        <dgm:presLayoutVars>
          <dgm:chMax val="0"/>
          <dgm:chPref val="0"/>
          <dgm:bulletEnabled val="1"/>
        </dgm:presLayoutVars>
      </dgm:prSet>
      <dgm:spPr/>
    </dgm:pt>
    <dgm:pt modelId="{7A6DB3F0-882C-42A8-A01A-B6B4A67B9562}" type="pres">
      <dgm:prSet presAssocID="{0E99A12D-17A3-43AB-B058-55CB221A3978}" presName="sibTrans" presStyleCnt="0"/>
      <dgm:spPr/>
    </dgm:pt>
    <dgm:pt modelId="{20361F1B-5AE5-4B8F-9B48-E788A1374C90}" type="pres">
      <dgm:prSet presAssocID="{D0656F98-F33A-4737-9D18-E83CC16A1D5C}" presName="ParentComposite" presStyleCnt="0"/>
      <dgm:spPr/>
    </dgm:pt>
    <dgm:pt modelId="{D8D34062-188F-4050-B0FE-A4A223283BCB}" type="pres">
      <dgm:prSet presAssocID="{D0656F98-F33A-4737-9D18-E83CC16A1D5C}" presName="Chord" presStyleLbl="bgShp" presStyleIdx="1" presStyleCnt="3"/>
      <dgm:spPr/>
    </dgm:pt>
    <dgm:pt modelId="{E671945D-1DED-43AD-85BA-17165775E2FD}" type="pres">
      <dgm:prSet presAssocID="{D0656F98-F33A-4737-9D18-E83CC16A1D5C}" presName="Pie" presStyleLbl="alignNode1" presStyleIdx="1" presStyleCnt="3"/>
      <dgm:spPr/>
    </dgm:pt>
    <dgm:pt modelId="{3144C80A-B3AF-49F4-8BA2-D280ED1DCD3F}" type="pres">
      <dgm:prSet presAssocID="{D0656F98-F33A-4737-9D18-E83CC16A1D5C}" presName="Parent" presStyleLbl="revTx" presStyleIdx="2" presStyleCnt="6">
        <dgm:presLayoutVars>
          <dgm:chMax val="1"/>
          <dgm:chPref val="1"/>
          <dgm:bulletEnabled val="1"/>
        </dgm:presLayoutVars>
      </dgm:prSet>
      <dgm:spPr/>
    </dgm:pt>
    <dgm:pt modelId="{B74AFBBA-C4EE-404D-84DD-5978A7CC88F0}" type="pres">
      <dgm:prSet presAssocID="{4E9499A4-92A2-4160-89A3-59DB4E5458C5}" presName="negSibTrans" presStyleCnt="0"/>
      <dgm:spPr/>
    </dgm:pt>
    <dgm:pt modelId="{2D4465CF-A212-4442-8861-1A97B41D689B}" type="pres">
      <dgm:prSet presAssocID="{D0656F98-F33A-4737-9D18-E83CC16A1D5C}" presName="composite" presStyleCnt="0"/>
      <dgm:spPr/>
    </dgm:pt>
    <dgm:pt modelId="{41BA7B1B-F58F-4D01-826F-422C2081A23C}" type="pres">
      <dgm:prSet presAssocID="{D0656F98-F33A-4737-9D18-E83CC16A1D5C}" presName="Child" presStyleLbl="revTx" presStyleIdx="3" presStyleCnt="6">
        <dgm:presLayoutVars>
          <dgm:chMax val="0"/>
          <dgm:chPref val="0"/>
          <dgm:bulletEnabled val="1"/>
        </dgm:presLayoutVars>
      </dgm:prSet>
      <dgm:spPr/>
    </dgm:pt>
    <dgm:pt modelId="{19045277-0EAB-4DD1-80BF-3BDFE06B6D33}" type="pres">
      <dgm:prSet presAssocID="{135A0F23-E901-4993-8143-D09FB259685F}" presName="sibTrans" presStyleCnt="0"/>
      <dgm:spPr/>
    </dgm:pt>
    <dgm:pt modelId="{14AB64DC-DF80-4B17-A6D3-5D8EFCB1EE66}" type="pres">
      <dgm:prSet presAssocID="{3C97D76A-68D0-4FB2-A168-9DCDDFAC73B8}" presName="ParentComposite" presStyleCnt="0"/>
      <dgm:spPr/>
    </dgm:pt>
    <dgm:pt modelId="{8813DF53-FF96-40A3-ACBD-B2E4594290D5}" type="pres">
      <dgm:prSet presAssocID="{3C97D76A-68D0-4FB2-A168-9DCDDFAC73B8}" presName="Chord" presStyleLbl="bgShp" presStyleIdx="2" presStyleCnt="3"/>
      <dgm:spPr/>
    </dgm:pt>
    <dgm:pt modelId="{C7A19B49-4E2D-465E-9DB7-123CE0A69504}" type="pres">
      <dgm:prSet presAssocID="{3C97D76A-68D0-4FB2-A168-9DCDDFAC73B8}" presName="Pie" presStyleLbl="alignNode1" presStyleIdx="2" presStyleCnt="3"/>
      <dgm:spPr/>
    </dgm:pt>
    <dgm:pt modelId="{0D1A2177-8C90-49EB-9AB0-18B3BB2BE976}" type="pres">
      <dgm:prSet presAssocID="{3C97D76A-68D0-4FB2-A168-9DCDDFAC73B8}" presName="Parent" presStyleLbl="revTx" presStyleIdx="4" presStyleCnt="6" custScaleX="131422">
        <dgm:presLayoutVars>
          <dgm:chMax val="1"/>
          <dgm:chPref val="1"/>
          <dgm:bulletEnabled val="1"/>
        </dgm:presLayoutVars>
      </dgm:prSet>
      <dgm:spPr/>
    </dgm:pt>
    <dgm:pt modelId="{31D9A956-1B74-433C-BE52-A09025ED3FEE}" type="pres">
      <dgm:prSet presAssocID="{CA05C48D-575D-4CFD-8AC5-15071C33818D}" presName="negSibTrans" presStyleCnt="0"/>
      <dgm:spPr/>
    </dgm:pt>
    <dgm:pt modelId="{FF66F93F-2744-4D27-94AA-57B91A40F18E}" type="pres">
      <dgm:prSet presAssocID="{3C97D76A-68D0-4FB2-A168-9DCDDFAC73B8}" presName="composite" presStyleCnt="0"/>
      <dgm:spPr/>
    </dgm:pt>
    <dgm:pt modelId="{7B9E1F62-BC73-4967-B9EA-F1C384CFA9B5}" type="pres">
      <dgm:prSet presAssocID="{3C97D76A-68D0-4FB2-A168-9DCDDFAC73B8}" presName="Child" presStyleLbl="revTx" presStyleIdx="5" presStyleCnt="6" custLinFactNeighborX="4859">
        <dgm:presLayoutVars>
          <dgm:chMax val="0"/>
          <dgm:chPref val="0"/>
          <dgm:bulletEnabled val="1"/>
        </dgm:presLayoutVars>
      </dgm:prSet>
      <dgm:spPr/>
    </dgm:pt>
  </dgm:ptLst>
  <dgm:cxnLst>
    <dgm:cxn modelId="{F16F4100-02FC-49BA-A3AC-FAB6CC6DCCC7}" type="presOf" srcId="{D2CE856E-2DF0-4B10-BD54-53A7D40D6179}" destId="{85C9D868-8E40-4575-A9F3-F8A262E223CA}" srcOrd="0" destOrd="0" presId="urn:microsoft.com/office/officeart/2009/3/layout/PieProcess"/>
    <dgm:cxn modelId="{58776008-A81C-4525-9616-02E3EA834A20}" srcId="{3C97D76A-68D0-4FB2-A168-9DCDDFAC73B8}" destId="{A173FCF7-1A0A-43A0-8EF9-2CCFB680C476}" srcOrd="0" destOrd="0" parTransId="{86D57FF3-8779-45E8-A24C-95807FF62BD5}" sibTransId="{CA05C48D-575D-4CFD-8AC5-15071C33818D}"/>
    <dgm:cxn modelId="{E600B312-4A58-4BB3-83B4-390A614E31C1}" srcId="{D0656F98-F33A-4737-9D18-E83CC16A1D5C}" destId="{0715FBB7-00FF-4F0D-903A-E48C64785EBE}" srcOrd="0" destOrd="0" parTransId="{06CAFE95-4339-44E6-BB4D-94675C1A911B}" sibTransId="{4E9499A4-92A2-4160-89A3-59DB4E5458C5}"/>
    <dgm:cxn modelId="{BA3C5826-7246-401E-823E-9DBE43BCCC23}" type="presOf" srcId="{A29244C2-D0CF-4C32-B9AF-45C929C8F522}" destId="{C1264B81-B87F-440D-B945-1E0CECCE453A}" srcOrd="0" destOrd="0" presId="urn:microsoft.com/office/officeart/2009/3/layout/PieProcess"/>
    <dgm:cxn modelId="{FE93A329-C381-47AB-BBAF-0D5506429BB4}" type="presOf" srcId="{DA7E9347-56FC-4A94-9164-77CCC4E30AEE}" destId="{43A44531-E094-4D9C-9C6F-634AC2F00349}" srcOrd="0" destOrd="0" presId="urn:microsoft.com/office/officeart/2009/3/layout/PieProcess"/>
    <dgm:cxn modelId="{3E6E2548-00A2-4508-89D1-CBF7E0B966C4}" srcId="{A29244C2-D0CF-4C32-B9AF-45C929C8F522}" destId="{3C97D76A-68D0-4FB2-A168-9DCDDFAC73B8}" srcOrd="2" destOrd="0" parTransId="{6C54BD16-6C57-432A-A160-E2527E03B597}" sibTransId="{BA538EB5-790D-4629-9B2A-42EB1EBDF93A}"/>
    <dgm:cxn modelId="{4B347B4E-3A90-48E2-B52F-D47751871961}" srcId="{DA7E9347-56FC-4A94-9164-77CCC4E30AEE}" destId="{D2CE856E-2DF0-4B10-BD54-53A7D40D6179}" srcOrd="0" destOrd="0" parTransId="{07014BDE-388A-480C-85D3-8C5E30FE6345}" sibTransId="{BDA58042-7AB2-40C4-A7A8-B814899E4183}"/>
    <dgm:cxn modelId="{6E5EB075-5CC7-4239-9308-78BB2C54FE85}" srcId="{A29244C2-D0CF-4C32-B9AF-45C929C8F522}" destId="{D0656F98-F33A-4737-9D18-E83CC16A1D5C}" srcOrd="1" destOrd="0" parTransId="{B2871BAC-F2D9-42AB-A34A-6BA5FEC451C3}" sibTransId="{135A0F23-E901-4993-8143-D09FB259685F}"/>
    <dgm:cxn modelId="{78480C7A-13FD-4D01-9A28-4059A9E1951D}" srcId="{A29244C2-D0CF-4C32-B9AF-45C929C8F522}" destId="{DA7E9347-56FC-4A94-9164-77CCC4E30AEE}" srcOrd="0" destOrd="0" parTransId="{11C90884-DA55-46CC-B2BD-13ECA86ED416}" sibTransId="{0E99A12D-17A3-43AB-B058-55CB221A3978}"/>
    <dgm:cxn modelId="{4BB24A87-EE8E-4B71-973D-79028A562815}" type="presOf" srcId="{0715FBB7-00FF-4F0D-903A-E48C64785EBE}" destId="{41BA7B1B-F58F-4D01-826F-422C2081A23C}" srcOrd="0" destOrd="0" presId="urn:microsoft.com/office/officeart/2009/3/layout/PieProcess"/>
    <dgm:cxn modelId="{6735E8A8-C7D6-43C5-B339-5B4E9D6BD07F}" type="presOf" srcId="{3C97D76A-68D0-4FB2-A168-9DCDDFAC73B8}" destId="{0D1A2177-8C90-49EB-9AB0-18B3BB2BE976}" srcOrd="0" destOrd="0" presId="urn:microsoft.com/office/officeart/2009/3/layout/PieProcess"/>
    <dgm:cxn modelId="{2E1775DE-9FDB-46D2-9A06-EFD1CD316332}" type="presOf" srcId="{A173FCF7-1A0A-43A0-8EF9-2CCFB680C476}" destId="{7B9E1F62-BC73-4967-B9EA-F1C384CFA9B5}" srcOrd="0" destOrd="0" presId="urn:microsoft.com/office/officeart/2009/3/layout/PieProcess"/>
    <dgm:cxn modelId="{D7BA62F8-6F77-4470-9C53-38C43A107132}" type="presOf" srcId="{D0656F98-F33A-4737-9D18-E83CC16A1D5C}" destId="{3144C80A-B3AF-49F4-8BA2-D280ED1DCD3F}" srcOrd="0" destOrd="0" presId="urn:microsoft.com/office/officeart/2009/3/layout/PieProcess"/>
    <dgm:cxn modelId="{BAE092B6-2DEC-4E84-8C9E-51D2B34BD601}" type="presParOf" srcId="{C1264B81-B87F-440D-B945-1E0CECCE453A}" destId="{D97080B2-52AF-4BF4-8656-6A9B44522744}" srcOrd="0" destOrd="0" presId="urn:microsoft.com/office/officeart/2009/3/layout/PieProcess"/>
    <dgm:cxn modelId="{649B117D-7669-4346-B9C5-64503708CFB7}" type="presParOf" srcId="{D97080B2-52AF-4BF4-8656-6A9B44522744}" destId="{58106A84-90DF-4E0E-9802-39E593284AFD}" srcOrd="0" destOrd="0" presId="urn:microsoft.com/office/officeart/2009/3/layout/PieProcess"/>
    <dgm:cxn modelId="{D3E8419F-3CD2-4B65-8F41-B35FEB130839}" type="presParOf" srcId="{D97080B2-52AF-4BF4-8656-6A9B44522744}" destId="{74B38497-432A-4F22-96AE-02F8D4610FC6}" srcOrd="1" destOrd="0" presId="urn:microsoft.com/office/officeart/2009/3/layout/PieProcess"/>
    <dgm:cxn modelId="{C72BE9A2-3E39-435B-A31B-1C8E412D212C}" type="presParOf" srcId="{D97080B2-52AF-4BF4-8656-6A9B44522744}" destId="{43A44531-E094-4D9C-9C6F-634AC2F00349}" srcOrd="2" destOrd="0" presId="urn:microsoft.com/office/officeart/2009/3/layout/PieProcess"/>
    <dgm:cxn modelId="{70B61FDD-8ED1-42D9-A8B2-EAAA932CAE89}" type="presParOf" srcId="{C1264B81-B87F-440D-B945-1E0CECCE453A}" destId="{1A331C6B-0B52-46FB-8AE6-9F9CEF3791A4}" srcOrd="1" destOrd="0" presId="urn:microsoft.com/office/officeart/2009/3/layout/PieProcess"/>
    <dgm:cxn modelId="{69FA901C-B192-4215-A693-C7340EFB7BB7}" type="presParOf" srcId="{C1264B81-B87F-440D-B945-1E0CECCE453A}" destId="{47C8B0C0-6E4C-4F76-9A9A-E3B4E5DB4451}" srcOrd="2" destOrd="0" presId="urn:microsoft.com/office/officeart/2009/3/layout/PieProcess"/>
    <dgm:cxn modelId="{F028928E-73B2-4BC4-8A6D-EF9C9DB34068}" type="presParOf" srcId="{47C8B0C0-6E4C-4F76-9A9A-E3B4E5DB4451}" destId="{85C9D868-8E40-4575-A9F3-F8A262E223CA}" srcOrd="0" destOrd="0" presId="urn:microsoft.com/office/officeart/2009/3/layout/PieProcess"/>
    <dgm:cxn modelId="{AC566637-76F7-43C9-B67F-ACAEFAEA98D0}" type="presParOf" srcId="{C1264B81-B87F-440D-B945-1E0CECCE453A}" destId="{7A6DB3F0-882C-42A8-A01A-B6B4A67B9562}" srcOrd="3" destOrd="0" presId="urn:microsoft.com/office/officeart/2009/3/layout/PieProcess"/>
    <dgm:cxn modelId="{51A904F6-717C-4D8C-A045-A1139B0360AE}" type="presParOf" srcId="{C1264B81-B87F-440D-B945-1E0CECCE453A}" destId="{20361F1B-5AE5-4B8F-9B48-E788A1374C90}" srcOrd="4" destOrd="0" presId="urn:microsoft.com/office/officeart/2009/3/layout/PieProcess"/>
    <dgm:cxn modelId="{045E50A5-2577-40E5-81B2-0588951DDD06}" type="presParOf" srcId="{20361F1B-5AE5-4B8F-9B48-E788A1374C90}" destId="{D8D34062-188F-4050-B0FE-A4A223283BCB}" srcOrd="0" destOrd="0" presId="urn:microsoft.com/office/officeart/2009/3/layout/PieProcess"/>
    <dgm:cxn modelId="{E78E4E0C-894D-439A-B25A-D56E1E3C233A}" type="presParOf" srcId="{20361F1B-5AE5-4B8F-9B48-E788A1374C90}" destId="{E671945D-1DED-43AD-85BA-17165775E2FD}" srcOrd="1" destOrd="0" presId="urn:microsoft.com/office/officeart/2009/3/layout/PieProcess"/>
    <dgm:cxn modelId="{9ED4CD58-DEAC-47E5-9AB3-5DEA71EE195F}" type="presParOf" srcId="{20361F1B-5AE5-4B8F-9B48-E788A1374C90}" destId="{3144C80A-B3AF-49F4-8BA2-D280ED1DCD3F}" srcOrd="2" destOrd="0" presId="urn:microsoft.com/office/officeart/2009/3/layout/PieProcess"/>
    <dgm:cxn modelId="{C1202459-90F4-4601-9860-EE44FD2863C5}" type="presParOf" srcId="{C1264B81-B87F-440D-B945-1E0CECCE453A}" destId="{B74AFBBA-C4EE-404D-84DD-5978A7CC88F0}" srcOrd="5" destOrd="0" presId="urn:microsoft.com/office/officeart/2009/3/layout/PieProcess"/>
    <dgm:cxn modelId="{A4B57495-8E69-49CE-9EA6-40855D070941}" type="presParOf" srcId="{C1264B81-B87F-440D-B945-1E0CECCE453A}" destId="{2D4465CF-A212-4442-8861-1A97B41D689B}" srcOrd="6" destOrd="0" presId="urn:microsoft.com/office/officeart/2009/3/layout/PieProcess"/>
    <dgm:cxn modelId="{482751D9-A35A-4EB3-9267-F1E33AC86B75}" type="presParOf" srcId="{2D4465CF-A212-4442-8861-1A97B41D689B}" destId="{41BA7B1B-F58F-4D01-826F-422C2081A23C}" srcOrd="0" destOrd="0" presId="urn:microsoft.com/office/officeart/2009/3/layout/PieProcess"/>
    <dgm:cxn modelId="{FB234380-325F-4B0D-873C-F6AACC8D8A08}" type="presParOf" srcId="{C1264B81-B87F-440D-B945-1E0CECCE453A}" destId="{19045277-0EAB-4DD1-80BF-3BDFE06B6D33}" srcOrd="7" destOrd="0" presId="urn:microsoft.com/office/officeart/2009/3/layout/PieProcess"/>
    <dgm:cxn modelId="{6AAD23A0-923F-4893-8B70-B895F7B08D8E}" type="presParOf" srcId="{C1264B81-B87F-440D-B945-1E0CECCE453A}" destId="{14AB64DC-DF80-4B17-A6D3-5D8EFCB1EE66}" srcOrd="8" destOrd="0" presId="urn:microsoft.com/office/officeart/2009/3/layout/PieProcess"/>
    <dgm:cxn modelId="{379C3017-2500-4CC3-834A-A1EB26C1EDE8}" type="presParOf" srcId="{14AB64DC-DF80-4B17-A6D3-5D8EFCB1EE66}" destId="{8813DF53-FF96-40A3-ACBD-B2E4594290D5}" srcOrd="0" destOrd="0" presId="urn:microsoft.com/office/officeart/2009/3/layout/PieProcess"/>
    <dgm:cxn modelId="{A0A5F138-2ECC-4212-B531-A57293E4F5B8}" type="presParOf" srcId="{14AB64DC-DF80-4B17-A6D3-5D8EFCB1EE66}" destId="{C7A19B49-4E2D-465E-9DB7-123CE0A69504}" srcOrd="1" destOrd="0" presId="urn:microsoft.com/office/officeart/2009/3/layout/PieProcess"/>
    <dgm:cxn modelId="{8F51C43E-BCEE-4C89-BEAE-E0A959A6CE88}" type="presParOf" srcId="{14AB64DC-DF80-4B17-A6D3-5D8EFCB1EE66}" destId="{0D1A2177-8C90-49EB-9AB0-18B3BB2BE976}" srcOrd="2" destOrd="0" presId="urn:microsoft.com/office/officeart/2009/3/layout/PieProcess"/>
    <dgm:cxn modelId="{30AEB393-F914-4CA6-B5E2-CD7484411AE7}" type="presParOf" srcId="{C1264B81-B87F-440D-B945-1E0CECCE453A}" destId="{31D9A956-1B74-433C-BE52-A09025ED3FEE}" srcOrd="9" destOrd="0" presId="urn:microsoft.com/office/officeart/2009/3/layout/PieProcess"/>
    <dgm:cxn modelId="{51C10CFF-D08B-4EC8-8AAE-BB164B7CCBD3}" type="presParOf" srcId="{C1264B81-B87F-440D-B945-1E0CECCE453A}" destId="{FF66F93F-2744-4D27-94AA-57B91A40F18E}" srcOrd="10" destOrd="0" presId="urn:microsoft.com/office/officeart/2009/3/layout/PieProcess"/>
    <dgm:cxn modelId="{B628697D-16E9-4751-867A-6D614263BF00}" type="presParOf" srcId="{FF66F93F-2744-4D27-94AA-57B91A40F18E}" destId="{7B9E1F62-BC73-4967-B9EA-F1C384CFA9B5}" srcOrd="0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6A84-90DF-4E0E-9802-39E593284AFD}">
      <dsp:nvSpPr>
        <dsp:cNvPr id="0" name=""/>
        <dsp:cNvSpPr/>
      </dsp:nvSpPr>
      <dsp:spPr>
        <a:xfrm>
          <a:off x="1356" y="163002"/>
          <a:ext cx="602574" cy="60257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38497-432A-4F22-96AE-02F8D4610FC6}">
      <dsp:nvSpPr>
        <dsp:cNvPr id="0" name=""/>
        <dsp:cNvSpPr/>
      </dsp:nvSpPr>
      <dsp:spPr>
        <a:xfrm>
          <a:off x="61614" y="223259"/>
          <a:ext cx="482059" cy="482059"/>
        </a:xfrm>
        <a:prstGeom prst="pie">
          <a:avLst>
            <a:gd name="adj1" fmla="val 13500000"/>
            <a:gd name="adj2" fmla="val 162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44531-E094-4D9C-9C6F-634AC2F00349}">
      <dsp:nvSpPr>
        <dsp:cNvPr id="0" name=""/>
        <dsp:cNvSpPr/>
      </dsp:nvSpPr>
      <dsp:spPr>
        <a:xfrm rot="16200000">
          <a:off x="-691603" y="1518795"/>
          <a:ext cx="1747466" cy="36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Flessibilità</a:t>
          </a:r>
        </a:p>
      </dsp:txBody>
      <dsp:txXfrm>
        <a:off x="-691603" y="1518795"/>
        <a:ext cx="1747466" cy="361544"/>
      </dsp:txXfrm>
    </dsp:sp>
    <dsp:sp modelId="{85C9D868-8E40-4575-A9F3-F8A262E223CA}">
      <dsp:nvSpPr>
        <dsp:cNvPr id="0" name=""/>
        <dsp:cNvSpPr/>
      </dsp:nvSpPr>
      <dsp:spPr>
        <a:xfrm>
          <a:off x="423159" y="163002"/>
          <a:ext cx="1205149" cy="241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Maggiore flessibilità attraverso la produzione di piccoli lotti.</a:t>
          </a:r>
        </a:p>
      </dsp:txBody>
      <dsp:txXfrm>
        <a:off x="423159" y="163002"/>
        <a:ext cx="1205149" cy="2410299"/>
      </dsp:txXfrm>
    </dsp:sp>
    <dsp:sp modelId="{B0183324-63A1-4BB7-BAA7-3731D586C0C5}">
      <dsp:nvSpPr>
        <dsp:cNvPr id="0" name=""/>
        <dsp:cNvSpPr/>
      </dsp:nvSpPr>
      <dsp:spPr>
        <a:xfrm>
          <a:off x="1902876" y="163002"/>
          <a:ext cx="602574" cy="60257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8EC179F-7D66-41D8-99B8-E0F91174ED22}">
      <dsp:nvSpPr>
        <dsp:cNvPr id="0" name=""/>
        <dsp:cNvSpPr/>
      </dsp:nvSpPr>
      <dsp:spPr>
        <a:xfrm>
          <a:off x="1963134" y="223259"/>
          <a:ext cx="482059" cy="482059"/>
        </a:xfrm>
        <a:prstGeom prst="pie">
          <a:avLst>
            <a:gd name="adj1" fmla="val 10800000"/>
            <a:gd name="adj2" fmla="val 162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2E28974-F3DB-4F1E-B64C-21E4013D725E}">
      <dsp:nvSpPr>
        <dsp:cNvPr id="0" name=""/>
        <dsp:cNvSpPr/>
      </dsp:nvSpPr>
      <dsp:spPr>
        <a:xfrm rot="16200000">
          <a:off x="1209915" y="1518795"/>
          <a:ext cx="1747466" cy="36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Velocità</a:t>
          </a:r>
        </a:p>
      </dsp:txBody>
      <dsp:txXfrm>
        <a:off x="1209915" y="1518795"/>
        <a:ext cx="1747466" cy="361544"/>
      </dsp:txXfrm>
    </dsp:sp>
    <dsp:sp modelId="{19912CB0-602C-419F-A8FF-CFC8B9C9FE5A}">
      <dsp:nvSpPr>
        <dsp:cNvPr id="0" name=""/>
        <dsp:cNvSpPr/>
      </dsp:nvSpPr>
      <dsp:spPr>
        <a:xfrm>
          <a:off x="2324679" y="163002"/>
          <a:ext cx="1205149" cy="241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800" kern="1200" dirty="0"/>
            <a:t>Maggiore velocità dal prototipo alla produzione in serie.</a:t>
          </a:r>
        </a:p>
      </dsp:txBody>
      <dsp:txXfrm>
        <a:off x="2324679" y="163002"/>
        <a:ext cx="1205149" cy="2410299"/>
      </dsp:txXfrm>
    </dsp:sp>
    <dsp:sp modelId="{4166719E-2551-46EA-90BD-78963447D051}">
      <dsp:nvSpPr>
        <dsp:cNvPr id="0" name=""/>
        <dsp:cNvSpPr/>
      </dsp:nvSpPr>
      <dsp:spPr>
        <a:xfrm>
          <a:off x="3804396" y="163002"/>
          <a:ext cx="602574" cy="60257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2A5FA6-30EB-4BFE-9CA7-B167A6D675B6}">
      <dsp:nvSpPr>
        <dsp:cNvPr id="0" name=""/>
        <dsp:cNvSpPr/>
      </dsp:nvSpPr>
      <dsp:spPr>
        <a:xfrm>
          <a:off x="3864653" y="223259"/>
          <a:ext cx="482059" cy="482059"/>
        </a:xfrm>
        <a:prstGeom prst="pie">
          <a:avLst>
            <a:gd name="adj1" fmla="val 81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B7526F0-4DBE-40D8-B4A1-B435E0C625D2}">
      <dsp:nvSpPr>
        <dsp:cNvPr id="0" name=""/>
        <dsp:cNvSpPr/>
      </dsp:nvSpPr>
      <dsp:spPr>
        <a:xfrm rot="16200000">
          <a:off x="3111435" y="1518795"/>
          <a:ext cx="1747466" cy="36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Produttività</a:t>
          </a:r>
        </a:p>
      </dsp:txBody>
      <dsp:txXfrm>
        <a:off x="3111435" y="1518795"/>
        <a:ext cx="1747466" cy="361544"/>
      </dsp:txXfrm>
    </dsp:sp>
    <dsp:sp modelId="{B49A4EDB-676D-4956-BFE0-3642166D2FE8}">
      <dsp:nvSpPr>
        <dsp:cNvPr id="0" name=""/>
        <dsp:cNvSpPr/>
      </dsp:nvSpPr>
      <dsp:spPr>
        <a:xfrm>
          <a:off x="4226198" y="163002"/>
          <a:ext cx="1205149" cy="241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Maggiore produttività attraverso dinamica dei processi, flessibilità e riconfigurazione dei sistemi.</a:t>
          </a:r>
        </a:p>
      </dsp:txBody>
      <dsp:txXfrm>
        <a:off x="4226198" y="163002"/>
        <a:ext cx="1205149" cy="2410299"/>
      </dsp:txXfrm>
    </dsp:sp>
    <dsp:sp modelId="{208FE049-C7E0-4DAC-9271-6DA1441C765F}">
      <dsp:nvSpPr>
        <dsp:cNvPr id="0" name=""/>
        <dsp:cNvSpPr/>
      </dsp:nvSpPr>
      <dsp:spPr>
        <a:xfrm>
          <a:off x="5705916" y="163002"/>
          <a:ext cx="602574" cy="602574"/>
        </a:xfrm>
        <a:prstGeom prst="chord">
          <a:avLst>
            <a:gd name="adj1" fmla="val 4800000"/>
            <a:gd name="adj2" fmla="val 1680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9030416-9475-485E-BCC3-903C0EF8F674}">
      <dsp:nvSpPr>
        <dsp:cNvPr id="0" name=""/>
        <dsp:cNvSpPr/>
      </dsp:nvSpPr>
      <dsp:spPr>
        <a:xfrm>
          <a:off x="5766173" y="223259"/>
          <a:ext cx="482059" cy="482059"/>
        </a:xfrm>
        <a:prstGeom prst="pie">
          <a:avLst>
            <a:gd name="adj1" fmla="val 5400000"/>
            <a:gd name="adj2" fmla="val 162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11741E-C7A4-4D06-B2B7-8FEAD82C5C11}">
      <dsp:nvSpPr>
        <dsp:cNvPr id="0" name=""/>
        <dsp:cNvSpPr/>
      </dsp:nvSpPr>
      <dsp:spPr>
        <a:xfrm rot="16200000">
          <a:off x="5012955" y="1518795"/>
          <a:ext cx="1747466" cy="3615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Integrazione</a:t>
          </a:r>
        </a:p>
      </dsp:txBody>
      <dsp:txXfrm>
        <a:off x="5012955" y="1518795"/>
        <a:ext cx="1747466" cy="361544"/>
      </dsp:txXfrm>
    </dsp:sp>
    <dsp:sp modelId="{79DF751B-AD0A-4B48-859D-83C142B35943}">
      <dsp:nvSpPr>
        <dsp:cNvPr id="0" name=""/>
        <dsp:cNvSpPr/>
      </dsp:nvSpPr>
      <dsp:spPr>
        <a:xfrm>
          <a:off x="6127718" y="163002"/>
          <a:ext cx="1205149" cy="241029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600" kern="1200" dirty="0"/>
            <a:t>Integrazione della filiera tra fornitori e clienti finali ottimizzando la gestione delle commesse.</a:t>
          </a:r>
        </a:p>
      </dsp:txBody>
      <dsp:txXfrm>
        <a:off x="6127718" y="163002"/>
        <a:ext cx="1205149" cy="241029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106A84-90DF-4E0E-9802-39E593284AFD}">
      <dsp:nvSpPr>
        <dsp:cNvPr id="0" name=""/>
        <dsp:cNvSpPr/>
      </dsp:nvSpPr>
      <dsp:spPr>
        <a:xfrm>
          <a:off x="474901" y="0"/>
          <a:ext cx="654084" cy="654084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4B38497-432A-4F22-96AE-02F8D4610FC6}">
      <dsp:nvSpPr>
        <dsp:cNvPr id="0" name=""/>
        <dsp:cNvSpPr/>
      </dsp:nvSpPr>
      <dsp:spPr>
        <a:xfrm>
          <a:off x="540309" y="65408"/>
          <a:ext cx="523267" cy="523267"/>
        </a:xfrm>
        <a:prstGeom prst="pie">
          <a:avLst>
            <a:gd name="adj1" fmla="val 12600000"/>
            <a:gd name="adj2" fmla="val 162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3A44531-E094-4D9C-9C6F-634AC2F00349}">
      <dsp:nvSpPr>
        <dsp:cNvPr id="0" name=""/>
        <dsp:cNvSpPr/>
      </dsp:nvSpPr>
      <dsp:spPr>
        <a:xfrm rot="16200000">
          <a:off x="-277295" y="1471690"/>
          <a:ext cx="1896845" cy="39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solidFill>
                <a:schemeClr val="accent4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Sicurezza</a:t>
          </a:r>
        </a:p>
      </dsp:txBody>
      <dsp:txXfrm>
        <a:off x="-277295" y="1471690"/>
        <a:ext cx="1896845" cy="392450"/>
      </dsp:txXfrm>
    </dsp:sp>
    <dsp:sp modelId="{85C9D868-8E40-4575-A9F3-F8A262E223CA}">
      <dsp:nvSpPr>
        <dsp:cNvPr id="0" name=""/>
        <dsp:cNvSpPr/>
      </dsp:nvSpPr>
      <dsp:spPr>
        <a:xfrm>
          <a:off x="932760" y="0"/>
          <a:ext cx="1308168" cy="261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Migliore interfaccia uomo-macchina per minimizzare gli errori e supportare i lavoratori.</a:t>
          </a:r>
        </a:p>
      </dsp:txBody>
      <dsp:txXfrm>
        <a:off x="932760" y="0"/>
        <a:ext cx="1308168" cy="2616337"/>
      </dsp:txXfrm>
    </dsp:sp>
    <dsp:sp modelId="{D8D34062-188F-4050-B0FE-A4A223283BCB}">
      <dsp:nvSpPr>
        <dsp:cNvPr id="0" name=""/>
        <dsp:cNvSpPr/>
      </dsp:nvSpPr>
      <dsp:spPr>
        <a:xfrm>
          <a:off x="2533995" y="0"/>
          <a:ext cx="654084" cy="654084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71945D-1DED-43AD-85BA-17165775E2FD}">
      <dsp:nvSpPr>
        <dsp:cNvPr id="0" name=""/>
        <dsp:cNvSpPr/>
      </dsp:nvSpPr>
      <dsp:spPr>
        <a:xfrm>
          <a:off x="2599404" y="65408"/>
          <a:ext cx="523267" cy="523267"/>
        </a:xfrm>
        <a:prstGeom prst="pie">
          <a:avLst>
            <a:gd name="adj1" fmla="val 9000000"/>
            <a:gd name="adj2" fmla="val 16200000"/>
          </a:avLst>
        </a:prstGeom>
        <a:solidFill>
          <a:schemeClr val="accent4">
            <a:hueOff val="350001"/>
            <a:satOff val="37500"/>
            <a:lumOff val="21569"/>
            <a:alphaOff val="0"/>
          </a:schemeClr>
        </a:solidFill>
        <a:ln w="25400" cap="flat" cmpd="sng" algn="ctr">
          <a:solidFill>
            <a:schemeClr val="accent4">
              <a:hueOff val="350001"/>
              <a:satOff val="37500"/>
              <a:lumOff val="2156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144C80A-B3AF-49F4-8BA2-D280ED1DCD3F}">
      <dsp:nvSpPr>
        <dsp:cNvPr id="0" name=""/>
        <dsp:cNvSpPr/>
      </dsp:nvSpPr>
      <dsp:spPr>
        <a:xfrm rot="16200000">
          <a:off x="1781798" y="1471690"/>
          <a:ext cx="1896845" cy="3924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rgbClr val="92D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Sostenibilità</a:t>
          </a:r>
        </a:p>
      </dsp:txBody>
      <dsp:txXfrm>
        <a:off x="1781798" y="1471690"/>
        <a:ext cx="1896845" cy="392450"/>
      </dsp:txXfrm>
    </dsp:sp>
    <dsp:sp modelId="{41BA7B1B-F58F-4D01-826F-422C2081A23C}">
      <dsp:nvSpPr>
        <dsp:cNvPr id="0" name=""/>
        <dsp:cNvSpPr/>
      </dsp:nvSpPr>
      <dsp:spPr>
        <a:xfrm>
          <a:off x="2991855" y="0"/>
          <a:ext cx="1308168" cy="261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Riduzione dei consumi energetici, delle emissioni e conseguente riduzione dell’impatto ambientale.</a:t>
          </a:r>
        </a:p>
      </dsp:txBody>
      <dsp:txXfrm>
        <a:off x="2991855" y="0"/>
        <a:ext cx="1308168" cy="2616337"/>
      </dsp:txXfrm>
    </dsp:sp>
    <dsp:sp modelId="{8813DF53-FF96-40A3-ACBD-B2E4594290D5}">
      <dsp:nvSpPr>
        <dsp:cNvPr id="0" name=""/>
        <dsp:cNvSpPr/>
      </dsp:nvSpPr>
      <dsp:spPr>
        <a:xfrm>
          <a:off x="4654748" y="0"/>
          <a:ext cx="654084" cy="654084"/>
        </a:xfrm>
        <a:prstGeom prst="chord">
          <a:avLst>
            <a:gd name="adj1" fmla="val 4800000"/>
            <a:gd name="adj2" fmla="val 16800000"/>
          </a:avLst>
        </a:prstGeom>
        <a:solidFill>
          <a:schemeClr val="accent4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7A19B49-4E2D-465E-9DB7-123CE0A69504}">
      <dsp:nvSpPr>
        <dsp:cNvPr id="0" name=""/>
        <dsp:cNvSpPr/>
      </dsp:nvSpPr>
      <dsp:spPr>
        <a:xfrm>
          <a:off x="4720156" y="65408"/>
          <a:ext cx="523267" cy="523267"/>
        </a:xfrm>
        <a:prstGeom prst="pie">
          <a:avLst>
            <a:gd name="adj1" fmla="val 5400000"/>
            <a:gd name="adj2" fmla="val 16200000"/>
          </a:avLst>
        </a:prstGeom>
        <a:solidFill>
          <a:schemeClr val="accent4">
            <a:hueOff val="700002"/>
            <a:satOff val="75000"/>
            <a:lumOff val="43137"/>
            <a:alphaOff val="0"/>
          </a:schemeClr>
        </a:solidFill>
        <a:ln w="25400" cap="flat" cmpd="sng" algn="ctr">
          <a:solidFill>
            <a:schemeClr val="accent4">
              <a:hueOff val="700002"/>
              <a:satOff val="75000"/>
              <a:lumOff val="431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1A2177-8C90-49EB-9AB0-18B3BB2BE976}">
      <dsp:nvSpPr>
        <dsp:cNvPr id="0" name=""/>
        <dsp:cNvSpPr/>
      </dsp:nvSpPr>
      <dsp:spPr>
        <a:xfrm rot="16200000">
          <a:off x="3902551" y="1410032"/>
          <a:ext cx="1896845" cy="5157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Innovazione</a:t>
          </a:r>
        </a:p>
        <a:p>
          <a:pPr marL="0" lvl="0" indent="0" algn="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b="1" kern="1200" dirty="0">
              <a:solidFill>
                <a:schemeClr val="accent5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di prodotto</a:t>
          </a:r>
        </a:p>
      </dsp:txBody>
      <dsp:txXfrm>
        <a:off x="3902551" y="1410032"/>
        <a:ext cx="1896845" cy="515766"/>
      </dsp:txXfrm>
    </dsp:sp>
    <dsp:sp modelId="{7B9E1F62-BC73-4967-B9EA-F1C384CFA9B5}">
      <dsp:nvSpPr>
        <dsp:cNvPr id="0" name=""/>
        <dsp:cNvSpPr/>
      </dsp:nvSpPr>
      <dsp:spPr>
        <a:xfrm>
          <a:off x="5176171" y="0"/>
          <a:ext cx="1308168" cy="261633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1500" kern="1200" dirty="0"/>
            <a:t>Rivisitazione </a:t>
          </a:r>
          <a:r>
            <a:rPr lang="it-IT" sz="1500" i="1" kern="1200" dirty="0" err="1"/>
            <a:t>smart</a:t>
          </a:r>
          <a:r>
            <a:rPr lang="it-IT" sz="1500" kern="1200" dirty="0"/>
            <a:t> di prodotti tradizionali e modelli di servizio e approccio al mercato.</a:t>
          </a:r>
        </a:p>
      </dsp:txBody>
      <dsp:txXfrm>
        <a:off x="5176171" y="0"/>
        <a:ext cx="1308168" cy="261633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695325" y="749300"/>
            <a:ext cx="5407025" cy="3743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741863"/>
            <a:ext cx="4984750" cy="4491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8372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483725"/>
            <a:ext cx="2946400" cy="498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3D087B2-2F18-4381-AE7E-C448196C70D5}" type="slidenum">
              <a:rPr lang="it-IT" altLang="it-IT"/>
              <a:pPr/>
              <a:t>‹N›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160224763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pitchFamily="18" charset="0"/>
        <a:ea typeface="Osaka" pitchFamily="1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atalog.it/industria-4-0/" TargetMode="External"/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Times" pitchFamily="18" charset="0"/>
                <a:ea typeface="Osaka" pitchFamily="1" charset="-128"/>
                <a:cs typeface="+mn-cs"/>
              </a:rPr>
              <a:t>Il termine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Times" pitchFamily="18" charset="0"/>
                <a:ea typeface="Osaka" pitchFamily="1" charset="-128"/>
                <a:cs typeface="+mn-cs"/>
              </a:rPr>
              <a:t>Impresa 4.0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Times" pitchFamily="18" charset="0"/>
                <a:ea typeface="Osaka" pitchFamily="1" charset="-128"/>
                <a:cs typeface="+mn-cs"/>
              </a:rPr>
              <a:t> ha sostituito, dal 2018, quello di </a:t>
            </a:r>
            <a:r>
              <a:rPr lang="it-IT" sz="1200" b="0" i="0" u="sng" kern="1200" dirty="0">
                <a:solidFill>
                  <a:schemeClr val="tx1"/>
                </a:solidFill>
                <a:effectLst/>
                <a:latin typeface="Times" pitchFamily="18" charset="0"/>
                <a:ea typeface="Osaka" pitchFamily="1" charset="-128"/>
                <a:cs typeface="+mn-cs"/>
                <a:hlinkClick r:id="rId3" tooltip="Industria 4.0 e super ammortamento software"/>
              </a:rPr>
              <a:t>Industria 4.0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Times" pitchFamily="18" charset="0"/>
                <a:ea typeface="Osaka" pitchFamily="1" charset="-128"/>
                <a:cs typeface="+mn-cs"/>
              </a:rPr>
              <a:t> (presentato inizialmente nella Legge di Stabilità 2017), rappresentando la scelta del Governo di estendere il piano anche al </a:t>
            </a:r>
            <a:r>
              <a:rPr lang="it-IT" sz="1200" b="1" i="0" kern="1200" dirty="0">
                <a:solidFill>
                  <a:schemeClr val="tx1"/>
                </a:solidFill>
                <a:effectLst/>
                <a:latin typeface="Times" pitchFamily="18" charset="0"/>
                <a:ea typeface="Osaka" pitchFamily="1" charset="-128"/>
                <a:cs typeface="+mn-cs"/>
              </a:rPr>
              <a:t>settore dei servizi</a:t>
            </a:r>
            <a:r>
              <a:rPr lang="it-IT" sz="1200" b="0" i="0" kern="1200" dirty="0">
                <a:solidFill>
                  <a:schemeClr val="tx1"/>
                </a:solidFill>
                <a:effectLst/>
                <a:latin typeface="Times" pitchFamily="18" charset="0"/>
                <a:ea typeface="Osaka" pitchFamily="1" charset="-128"/>
                <a:cs typeface="+mn-cs"/>
              </a:rPr>
              <a:t>, riconoscendogli un alto potenziale di digitalizzazione.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Times" pitchFamily="18" charset="0"/>
                <a:ea typeface="Osaka" pitchFamily="1" charset="-128"/>
                <a:cs typeface="+mn-cs"/>
              </a:rPr>
              <a:t>Settore agricolo, con </a:t>
            </a:r>
          </a:p>
          <a:p>
            <a:r>
              <a:rPr lang="it-IT" sz="1200" b="0" i="0" kern="1200" dirty="0">
                <a:solidFill>
                  <a:schemeClr val="tx1"/>
                </a:solidFill>
                <a:effectLst/>
                <a:latin typeface="Times" pitchFamily="18" charset="0"/>
                <a:ea typeface="Osaka" pitchFamily="1" charset="-128"/>
                <a:cs typeface="+mn-cs"/>
              </a:rPr>
              <a:t>Settore sanitario, con la recente circolare sui beni che posso beneficiare dell’iper ammortamento</a:t>
            </a:r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BADFB-277D-495E-B42D-B553433E6296}" type="slidenum">
              <a:rPr lang="it-IT" smtClean="0"/>
              <a:t>2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/>
              <a:t>Selina Rosset - Friuli Innovazione</a:t>
            </a:r>
          </a:p>
        </p:txBody>
      </p:sp>
    </p:spTree>
    <p:extLst>
      <p:ext uri="{BB962C8B-B14F-4D97-AF65-F5344CB8AC3E}">
        <p14:creationId xmlns:p14="http://schemas.microsoft.com/office/powerpoint/2010/main" val="19283950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087B2-2F18-4381-AE7E-C448196C70D5}" type="slidenum">
              <a:rPr lang="it-IT" altLang="it-IT" smtClean="0"/>
              <a:pPr/>
              <a:t>3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7904201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BADFB-277D-495E-B42D-B553433E6296}" type="slidenum">
              <a:rPr lang="it-IT" smtClean="0"/>
              <a:t>4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/>
              <a:t>Selina Rosset - Friuli Innovazione</a:t>
            </a:r>
          </a:p>
        </p:txBody>
      </p:sp>
    </p:spTree>
    <p:extLst>
      <p:ext uri="{BB962C8B-B14F-4D97-AF65-F5344CB8AC3E}">
        <p14:creationId xmlns:p14="http://schemas.microsoft.com/office/powerpoint/2010/main" val="419525170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BADFB-277D-495E-B42D-B553433E6296}" type="slidenum">
              <a:rPr lang="it-IT" smtClean="0"/>
              <a:t>5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/>
              <a:t>Selina Rosset - Friuli Innovazione</a:t>
            </a:r>
          </a:p>
        </p:txBody>
      </p:sp>
    </p:spTree>
    <p:extLst>
      <p:ext uri="{BB962C8B-B14F-4D97-AF65-F5344CB8AC3E}">
        <p14:creationId xmlns:p14="http://schemas.microsoft.com/office/powerpoint/2010/main" val="24917594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53BADFB-277D-495E-B42D-B553433E6296}" type="slidenum">
              <a:rPr lang="it-IT" smtClean="0"/>
              <a:t>6</a:t>
            </a:fld>
            <a:endParaRPr lang="it-IT"/>
          </a:p>
        </p:txBody>
      </p:sp>
      <p:sp>
        <p:nvSpPr>
          <p:cNvPr id="5" name="Segnaposto intestazione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it-IT"/>
              <a:t>Selina Rosset - Friuli Innovazione</a:t>
            </a:r>
          </a:p>
        </p:txBody>
      </p:sp>
    </p:spTree>
    <p:extLst>
      <p:ext uri="{BB962C8B-B14F-4D97-AF65-F5344CB8AC3E}">
        <p14:creationId xmlns:p14="http://schemas.microsoft.com/office/powerpoint/2010/main" val="11833728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087B2-2F18-4381-AE7E-C448196C70D5}" type="slidenum">
              <a:rPr lang="it-IT" altLang="it-IT" smtClean="0"/>
              <a:pPr/>
              <a:t>8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261321779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D087B2-2F18-4381-AE7E-C448196C70D5}" type="slidenum">
              <a:rPr lang="it-IT" altLang="it-IT" smtClean="0"/>
              <a:pPr/>
              <a:t>14</a:t>
            </a:fld>
            <a:endParaRPr lang="it-IT" altLang="it-IT"/>
          </a:p>
        </p:txBody>
      </p:sp>
    </p:spTree>
    <p:extLst>
      <p:ext uri="{BB962C8B-B14F-4D97-AF65-F5344CB8AC3E}">
        <p14:creationId xmlns:p14="http://schemas.microsoft.com/office/powerpoint/2010/main" val="34784947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42950" y="3581400"/>
            <a:ext cx="8420100" cy="1143000"/>
          </a:xfrm>
        </p:spPr>
        <p:txBody>
          <a:bodyPr lIns="95788" tIns="47894" rIns="95788" bIns="47894"/>
          <a:lstStyle>
            <a:lvl1pPr algn="r">
              <a:defRPr sz="3600"/>
            </a:lvl1pPr>
          </a:lstStyle>
          <a:p>
            <a:r>
              <a:rPr lang="it-IT"/>
              <a:t>Fare clic per modificare lo stile del titolo</a:t>
            </a:r>
            <a:endParaRPr lang="de-DE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195513" y="4797425"/>
            <a:ext cx="6934200" cy="841375"/>
          </a:xfrm>
        </p:spPr>
        <p:txBody>
          <a:bodyPr lIns="95788" tIns="47894" rIns="95788" bIns="47894"/>
          <a:lstStyle>
            <a:lvl1pPr marL="0" indent="0" algn="ctr">
              <a:defRPr/>
            </a:lvl1pPr>
          </a:lstStyle>
          <a:p>
            <a:r>
              <a:rPr lang="it-IT"/>
              <a:t>Fare clic per modificare lo stile del sottotitolo dello schema</a:t>
            </a:r>
            <a:endParaRPr lang="de-DE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 bwMode="auto">
          <a:xfrm>
            <a:off x="742950" y="6248400"/>
            <a:ext cx="206375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 bwMode="auto">
          <a:xfrm>
            <a:off x="3384550" y="6248400"/>
            <a:ext cx="31369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5788" tIns="47894" rIns="95788" bIns="47894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500">
                <a:latin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7099300" y="6248400"/>
            <a:ext cx="2063750" cy="457200"/>
          </a:xfrm>
        </p:spPr>
        <p:txBody>
          <a:bodyPr lIns="95788" tIns="47894" rIns="95788" bIns="47894"/>
          <a:lstStyle>
            <a:lvl1pPr algn="r">
              <a:defRPr sz="1500" b="0">
                <a:latin typeface="Arial" panose="020B0604020202020204" pitchFamily="34" charset="0"/>
                <a:ea typeface="Osaka" pitchFamily="1" charset="-128"/>
              </a:defRPr>
            </a:lvl1pPr>
          </a:lstStyle>
          <a:p>
            <a:fld id="{B481BEA1-C29D-455B-A464-4ADCFA60A7AA}" type="slidenum">
              <a:rPr lang="de-DE" altLang="it-IT"/>
              <a:pPr/>
              <a:t>‹N›</a:t>
            </a:fld>
            <a:endParaRPr lang="de-DE" altLang="it-IT"/>
          </a:p>
        </p:txBody>
      </p:sp>
      <p:pic>
        <p:nvPicPr>
          <p:cNvPr id="7" name="Picture 8" descr="pittog-fi">
            <a:extLst>
              <a:ext uri="{FF2B5EF4-FFF2-40B4-BE49-F238E27FC236}">
                <a16:creationId xmlns:a16="http://schemas.microsoft.com/office/drawing/2014/main" id="{9B24D6AF-FE40-4829-ADA8-4A6626FE7B4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867400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8075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0A3E273B-CAC1-4E4D-ADEA-E070935397C2}" type="slidenum">
              <a:rPr lang="it-IT" altLang="it-IT"/>
              <a:pPr/>
              <a:t>‹N›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2248092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7181850" y="274638"/>
            <a:ext cx="2228850" cy="6024562"/>
          </a:xfrm>
        </p:spPr>
        <p:txBody>
          <a:bodyPr vert="eaVert"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95300" y="274638"/>
            <a:ext cx="6534150" cy="6024562"/>
          </a:xfrm>
        </p:spPr>
        <p:txBody>
          <a:bodyPr vert="eaVert"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E69E28D-3C2A-4DE1-97BC-7313F2ACF017}" type="slidenum">
              <a:rPr lang="it-IT" altLang="it-IT"/>
              <a:pPr/>
              <a:t>‹N›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2761198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69896626-8709-4C2C-A0D1-F6FC5562C71D}" type="slidenum">
              <a:rPr lang="it-IT" altLang="it-IT"/>
              <a:pPr/>
              <a:t>‹N›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1913912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01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C995AC0E-B40B-494F-96D2-6BCCC2A91DE5}" type="slidenum">
              <a:rPr lang="it-IT" altLang="it-IT"/>
              <a:pPr/>
              <a:t>‹N›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39052573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95300" y="1773238"/>
            <a:ext cx="43815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029200" y="1773238"/>
            <a:ext cx="43815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B71035AF-9F9E-42AB-B366-228343EB5EAD}" type="slidenum">
              <a:rPr lang="it-IT" altLang="it-IT"/>
              <a:pPr/>
              <a:t>‹N›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6598787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73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73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FAE2161-3A09-4E5A-B408-FF8EB0E9FEDA}" type="slidenum">
              <a:rPr lang="it-IT" altLang="it-IT"/>
              <a:pPr/>
              <a:t>‹N›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16420279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5AAF0598-1827-49A2-A570-416B0FBFDAB0}" type="slidenum">
              <a:rPr lang="it-IT" altLang="it-IT"/>
              <a:pPr/>
              <a:t>‹N›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10998781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3471369-C99A-45F8-89E2-C252920734F0}" type="slidenum">
              <a:rPr lang="it-IT" altLang="it-IT"/>
              <a:pPr/>
              <a:t>‹N›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3464712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873500" y="273050"/>
            <a:ext cx="55372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8566DC70-45FE-433C-8485-563F6A47EBBC}" type="slidenum">
              <a:rPr lang="it-IT" altLang="it-IT"/>
              <a:pPr/>
              <a:t>‹N›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18572711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/>
              <a:t>Fare clic per modificare lo stile del titolo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it-IT" noProof="0"/>
              <a:t>Fare clic sull'icona per inserire un'immagine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2CBDF133-2C58-45FA-967A-A8084B792184}" type="slidenum">
              <a:rPr lang="it-IT" altLang="it-IT"/>
              <a:pPr/>
              <a:t>‹N›</a:t>
            </a:fld>
            <a:endParaRPr lang="it-IT" altLang="it-IT" b="0"/>
          </a:p>
        </p:txBody>
      </p:sp>
    </p:spTree>
    <p:extLst>
      <p:ext uri="{BB962C8B-B14F-4D97-AF65-F5344CB8AC3E}">
        <p14:creationId xmlns:p14="http://schemas.microsoft.com/office/powerpoint/2010/main" val="249654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62000" y="6248400"/>
            <a:ext cx="762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900" b="1">
                <a:latin typeface="Helvetica" panose="020B0604020202020204" pitchFamily="34" charset="0"/>
                <a:ea typeface="ＭＳ Ｐゴシック" panose="020B0600070205080204" pitchFamily="34" charset="-128"/>
              </a:defRPr>
            </a:lvl1pPr>
          </a:lstStyle>
          <a:p>
            <a:fld id="{5663C160-E6DB-4359-87EA-8FCCFE82ECB7}" type="slidenum">
              <a:rPr lang="it-IT" altLang="it-IT"/>
              <a:pPr/>
              <a:t>‹N›</a:t>
            </a:fld>
            <a:endParaRPr lang="it-IT" altLang="it-IT"/>
          </a:p>
        </p:txBody>
      </p:sp>
      <p:pic>
        <p:nvPicPr>
          <p:cNvPr id="1027" name="Picture 8" descr="pittog-fi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15400" y="5867400"/>
            <a:ext cx="574675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1600200" y="6248400"/>
            <a:ext cx="7315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eaLnBrk="0" hangingPunct="0">
              <a:defRPr/>
            </a:pPr>
            <a:r>
              <a:rPr lang="it-IT" sz="900" dirty="0">
                <a:latin typeface="Helvetica" pitchFamily="34" charset="0"/>
                <a:ea typeface="ＭＳ Ｐゴシック" pitchFamily="34" charset="-128"/>
              </a:rPr>
              <a:t>© Friuli Innovazione - </a:t>
            </a:r>
            <a:r>
              <a:rPr lang="en-US" sz="900" dirty="0" err="1">
                <a:latin typeface="Helvetica" pitchFamily="34" charset="0"/>
                <a:ea typeface="ＭＳ Ｐゴシック" pitchFamily="34" charset="-128"/>
              </a:rPr>
              <a:t>Convegno</a:t>
            </a:r>
            <a:r>
              <a:rPr lang="en-US" sz="900" dirty="0">
                <a:latin typeface="Helvetica" pitchFamily="34" charset="0"/>
                <a:ea typeface="ＭＳ Ｐゴシック" pitchFamily="34" charset="-128"/>
              </a:rPr>
              <a:t> “</a:t>
            </a:r>
            <a:r>
              <a:rPr lang="it-IT" sz="900" dirty="0">
                <a:latin typeface="Helvetica" pitchFamily="34" charset="0"/>
                <a:ea typeface="ＭＳ Ｐゴシック" pitchFamily="34" charset="-128"/>
              </a:rPr>
              <a:t>Gli strumenti per l’impresa che innova”</a:t>
            </a:r>
          </a:p>
        </p:txBody>
      </p:sp>
      <p:sp>
        <p:nvSpPr>
          <p:cNvPr id="1029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274638"/>
            <a:ext cx="8915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lo stile del titolo</a:t>
            </a:r>
          </a:p>
        </p:txBody>
      </p:sp>
      <p:sp>
        <p:nvSpPr>
          <p:cNvPr id="1030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773238"/>
            <a:ext cx="89154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altLang="it-IT"/>
              <a:t>Fare clic per modificare gli stili del testo dello schema</a:t>
            </a:r>
          </a:p>
          <a:p>
            <a:pPr lvl="1"/>
            <a:r>
              <a:rPr lang="it-IT" altLang="it-IT"/>
              <a:t>Secondo livello</a:t>
            </a:r>
          </a:p>
          <a:p>
            <a:pPr lvl="2"/>
            <a:r>
              <a:rPr lang="it-IT" altLang="it-IT"/>
              <a:t>Terzo livello</a:t>
            </a:r>
          </a:p>
          <a:p>
            <a:pPr lvl="3"/>
            <a:r>
              <a:rPr lang="it-IT" altLang="it-IT"/>
              <a:t>Quarto livello</a:t>
            </a:r>
          </a:p>
          <a:p>
            <a:pPr lvl="4"/>
            <a:r>
              <a:rPr lang="it-IT" altLang="it-IT"/>
              <a:t>Quinto livello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</p:sldLayoutIdLst>
  <p:hf hdr="0" ftr="0" dt="0"/>
  <p:txStyles>
    <p:titleStyle>
      <a:lvl1pPr algn="l" defTabSz="95726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+mj-lt"/>
          <a:ea typeface="+mj-ea"/>
          <a:cs typeface="+mj-cs"/>
        </a:defRPr>
      </a:lvl1pPr>
      <a:lvl2pPr algn="l" defTabSz="95726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  <a:ea typeface="Osaka" pitchFamily="1" charset="-128"/>
        </a:defRPr>
      </a:lvl2pPr>
      <a:lvl3pPr algn="l" defTabSz="95726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  <a:ea typeface="Osaka" pitchFamily="1" charset="-128"/>
        </a:defRPr>
      </a:lvl3pPr>
      <a:lvl4pPr algn="l" defTabSz="95726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  <a:ea typeface="Osaka" pitchFamily="1" charset="-128"/>
        </a:defRPr>
      </a:lvl4pPr>
      <a:lvl5pPr algn="l" defTabSz="95726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  <a:ea typeface="Osaka" pitchFamily="1" charset="-128"/>
        </a:defRPr>
      </a:lvl5pPr>
      <a:lvl6pPr marL="457200" algn="l" defTabSz="95726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  <a:ea typeface="Osaka" pitchFamily="1" charset="-128"/>
        </a:defRPr>
      </a:lvl6pPr>
      <a:lvl7pPr marL="914400" algn="l" defTabSz="95726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  <a:ea typeface="Osaka" pitchFamily="1" charset="-128"/>
        </a:defRPr>
      </a:lvl7pPr>
      <a:lvl8pPr marL="1371600" algn="l" defTabSz="95726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  <a:ea typeface="Osaka" pitchFamily="1" charset="-128"/>
        </a:defRPr>
      </a:lvl8pPr>
      <a:lvl9pPr marL="1828800" algn="l" defTabSz="957263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2"/>
          </a:solidFill>
          <a:latin typeface="Helvetica" pitchFamily="34" charset="0"/>
          <a:ea typeface="Osaka" pitchFamily="1" charset="-128"/>
        </a:defRPr>
      </a:lvl9pPr>
    </p:titleStyle>
    <p:bodyStyle>
      <a:lvl1pPr marL="358775" indent="-358775" algn="l" defTabSz="957263" rtl="0" eaLnBrk="1" fontAlgn="base" hangingPunct="1">
        <a:lnSpc>
          <a:spcPts val="2400"/>
        </a:lnSpc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77875" indent="-300038" algn="l" defTabSz="957263" rtl="0" eaLnBrk="1" fontAlgn="base" hangingPunct="1">
        <a:spcBef>
          <a:spcPct val="20000"/>
        </a:spcBef>
        <a:spcAft>
          <a:spcPct val="0"/>
        </a:spcAft>
        <a:buFont typeface="Helvetica" panose="020B0604020202020204" pitchFamily="34" charset="0"/>
        <a:buChar char="•"/>
        <a:defRPr sz="2200">
          <a:solidFill>
            <a:schemeClr val="tx1"/>
          </a:solidFill>
          <a:latin typeface="+mn-lt"/>
          <a:ea typeface="+mn-ea"/>
        </a:defRPr>
      </a:lvl2pPr>
      <a:lvl3pPr marL="1196975" indent="-239713" algn="l" defTabSz="957263" rtl="0" eaLnBrk="1" fontAlgn="base" hangingPunct="1">
        <a:spcBef>
          <a:spcPct val="20000"/>
        </a:spcBef>
        <a:spcAft>
          <a:spcPct val="0"/>
        </a:spcAft>
        <a:buFont typeface="Helvetica" panose="020B0604020202020204" pitchFamily="34" charset="0"/>
        <a:buChar char="−"/>
        <a:defRPr sz="2000">
          <a:solidFill>
            <a:schemeClr val="tx1"/>
          </a:solidFill>
          <a:latin typeface="+mn-lt"/>
          <a:ea typeface="+mn-ea"/>
        </a:defRPr>
      </a:lvl3pPr>
      <a:lvl4pPr marL="1676400" indent="-239713" algn="l" defTabSz="957263" rtl="0" eaLnBrk="1" fontAlgn="base" hangingPunct="1">
        <a:spcBef>
          <a:spcPct val="20000"/>
        </a:spcBef>
        <a:spcAft>
          <a:spcPct val="0"/>
        </a:spcAft>
        <a:buFont typeface="Helvetica" panose="020B0604020202020204" pitchFamily="34" charset="0"/>
        <a:buChar char="−"/>
        <a:defRPr>
          <a:solidFill>
            <a:schemeClr val="tx1"/>
          </a:solidFill>
          <a:latin typeface="+mn-lt"/>
          <a:ea typeface="+mn-ea"/>
        </a:defRPr>
      </a:lvl4pPr>
      <a:lvl5pPr marL="2155825" indent="-239713" algn="l" defTabSz="957263" rtl="0" eaLnBrk="1" fontAlgn="base" hangingPunct="1">
        <a:spcBef>
          <a:spcPct val="20000"/>
        </a:spcBef>
        <a:spcAft>
          <a:spcPct val="0"/>
        </a:spcAft>
        <a:buFont typeface="Helvetica" panose="020B0604020202020204" pitchFamily="34" charset="0"/>
        <a:buChar char="−"/>
        <a:defRPr sz="1600">
          <a:solidFill>
            <a:schemeClr val="tx1"/>
          </a:solidFill>
          <a:latin typeface="+mn-lt"/>
          <a:ea typeface="+mn-ea"/>
        </a:defRPr>
      </a:lvl5pPr>
      <a:lvl6pPr marL="2613025" indent="-239713" algn="l" defTabSz="957263" rtl="0" eaLnBrk="1" fontAlgn="base" hangingPunct="1">
        <a:spcBef>
          <a:spcPct val="20000"/>
        </a:spcBef>
        <a:spcAft>
          <a:spcPct val="0"/>
        </a:spcAft>
        <a:buFont typeface="Helvetica" pitchFamily="34" charset="0"/>
        <a:buChar char="−"/>
        <a:defRPr sz="1600">
          <a:solidFill>
            <a:schemeClr val="tx1"/>
          </a:solidFill>
          <a:latin typeface="+mn-lt"/>
          <a:ea typeface="+mn-ea"/>
        </a:defRPr>
      </a:lvl6pPr>
      <a:lvl7pPr marL="3070225" indent="-239713" algn="l" defTabSz="957263" rtl="0" eaLnBrk="1" fontAlgn="base" hangingPunct="1">
        <a:spcBef>
          <a:spcPct val="20000"/>
        </a:spcBef>
        <a:spcAft>
          <a:spcPct val="0"/>
        </a:spcAft>
        <a:buFont typeface="Helvetica" pitchFamily="34" charset="0"/>
        <a:buChar char="−"/>
        <a:defRPr sz="1600">
          <a:solidFill>
            <a:schemeClr val="tx1"/>
          </a:solidFill>
          <a:latin typeface="+mn-lt"/>
          <a:ea typeface="+mn-ea"/>
        </a:defRPr>
      </a:lvl7pPr>
      <a:lvl8pPr marL="3527425" indent="-239713" algn="l" defTabSz="957263" rtl="0" eaLnBrk="1" fontAlgn="base" hangingPunct="1">
        <a:spcBef>
          <a:spcPct val="20000"/>
        </a:spcBef>
        <a:spcAft>
          <a:spcPct val="0"/>
        </a:spcAft>
        <a:buFont typeface="Helvetica" pitchFamily="34" charset="0"/>
        <a:buChar char="−"/>
        <a:defRPr sz="1600">
          <a:solidFill>
            <a:schemeClr val="tx1"/>
          </a:solidFill>
          <a:latin typeface="+mn-lt"/>
          <a:ea typeface="+mn-ea"/>
        </a:defRPr>
      </a:lvl8pPr>
      <a:lvl9pPr marL="3984625" indent="-239713" algn="l" defTabSz="957263" rtl="0" eaLnBrk="1" fontAlgn="base" hangingPunct="1">
        <a:spcBef>
          <a:spcPct val="20000"/>
        </a:spcBef>
        <a:spcAft>
          <a:spcPct val="0"/>
        </a:spcAft>
        <a:buFont typeface="Helvetica" pitchFamily="34" charset="0"/>
        <a:buChar char="−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://www.corrierecomunicazioni.it/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riulinnovazione.it/" TargetMode="External"/><Relationship Id="rId2" Type="http://schemas.openxmlformats.org/officeDocument/2006/relationships/hyperlink" Target="mailto:tommaso.bernardini@friulinnovazione.it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 defTabSz="95726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1pPr>
            <a:lvl2pPr marL="742950" indent="-285750" defTabSz="95726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2pPr>
            <a:lvl3pPr marL="1143000" indent="-228600" defTabSz="95726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3pPr>
            <a:lvl4pPr marL="1600200" indent="-228600" defTabSz="95726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4pPr>
            <a:lvl5pPr marL="2057400" indent="-228600" defTabSz="957263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5pPr>
            <a:lvl6pPr marL="25146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6pPr>
            <a:lvl7pPr marL="29718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7pPr>
            <a:lvl8pPr marL="34290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8pPr>
            <a:lvl9pPr marL="3886200" indent="-228600" defTabSz="957263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9pPr>
          </a:lstStyle>
          <a:p>
            <a:fld id="{7C9ACCCA-606C-432D-9B07-8A7F135B636B}" type="slidenum">
              <a:rPr lang="de-DE" altLang="it-IT" sz="1500">
                <a:latin typeface="Arial" panose="020B0604020202020204" pitchFamily="34" charset="0"/>
              </a:rPr>
              <a:pPr/>
              <a:t>1</a:t>
            </a:fld>
            <a:endParaRPr lang="de-DE" altLang="it-IT" sz="1500">
              <a:latin typeface="Arial" panose="020B0604020202020204" pitchFamily="34" charset="0"/>
            </a:endParaRPr>
          </a:p>
        </p:txBody>
      </p:sp>
      <p:pic>
        <p:nvPicPr>
          <p:cNvPr id="13315" name="Picture 4" descr="fascia blu cove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56389"/>
            <a:ext cx="9906000" cy="47016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Rectangle 9"/>
          <p:cNvSpPr>
            <a:spLocks noGrp="1" noChangeArrowheads="1"/>
          </p:cNvSpPr>
          <p:nvPr>
            <p:ph type="ctrTitle"/>
          </p:nvPr>
        </p:nvSpPr>
        <p:spPr>
          <a:xfrm>
            <a:off x="1306253" y="2871522"/>
            <a:ext cx="8370887" cy="2057620"/>
          </a:xfrm>
        </p:spPr>
        <p:txBody>
          <a:bodyPr/>
          <a:lstStyle/>
          <a:p>
            <a:pPr>
              <a:lnSpc>
                <a:spcPts val="4000"/>
              </a:lnSpc>
              <a:spcBef>
                <a:spcPts val="600"/>
              </a:spcBef>
            </a:pPr>
            <a:r>
              <a:rPr lang="it-IT" altLang="it-IT" sz="2800" dirty="0">
                <a:solidFill>
                  <a:schemeClr val="bg1"/>
                </a:solidFill>
              </a:rPr>
              <a:t>Finanziaria 2019: </a:t>
            </a:r>
            <a:br>
              <a:rPr lang="it-IT" altLang="it-IT" sz="2800" dirty="0">
                <a:solidFill>
                  <a:schemeClr val="bg1"/>
                </a:solidFill>
              </a:rPr>
            </a:br>
            <a:r>
              <a:rPr lang="it-IT" altLang="it-IT" sz="2800" dirty="0">
                <a:solidFill>
                  <a:schemeClr val="bg1"/>
                </a:solidFill>
              </a:rPr>
              <a:t>le novità del Piano Impresa 4.0</a:t>
            </a:r>
            <a:br>
              <a:rPr lang="it-IT" altLang="it-IT" sz="2800" dirty="0">
                <a:solidFill>
                  <a:schemeClr val="bg1"/>
                </a:solidFill>
              </a:rPr>
            </a:br>
            <a:r>
              <a:rPr lang="it-IT" altLang="it-IT" sz="2000" dirty="0">
                <a:solidFill>
                  <a:schemeClr val="bg1"/>
                </a:solidFill>
              </a:rPr>
              <a:t>Tommaso Bernardini</a:t>
            </a:r>
            <a:endParaRPr lang="it-IT" altLang="it-IT" sz="2800" dirty="0">
              <a:solidFill>
                <a:schemeClr val="bg1"/>
              </a:solidFill>
            </a:endParaRPr>
          </a:p>
        </p:txBody>
      </p:sp>
      <p:sp>
        <p:nvSpPr>
          <p:cNvPr id="13317" name="Rectangle 10"/>
          <p:cNvSpPr>
            <a:spLocks noGrp="1" noChangeArrowheads="1"/>
          </p:cNvSpPr>
          <p:nvPr>
            <p:ph type="subTitle" idx="1"/>
          </p:nvPr>
        </p:nvSpPr>
        <p:spPr>
          <a:xfrm>
            <a:off x="502838" y="5340812"/>
            <a:ext cx="9015635" cy="431577"/>
          </a:xfrm>
          <a:noFill/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it-IT" altLang="it-IT" sz="1800" dirty="0">
                <a:solidFill>
                  <a:schemeClr val="bg1"/>
                </a:solidFill>
              </a:rPr>
              <a:t>Convegno «Gli strumenti per l’impresa che innova»</a:t>
            </a:r>
            <a:endParaRPr lang="en-US" altLang="it-IT" sz="1800" dirty="0">
              <a:solidFill>
                <a:schemeClr val="bg1"/>
              </a:solidFill>
            </a:endParaRPr>
          </a:p>
        </p:txBody>
      </p:sp>
      <p:sp>
        <p:nvSpPr>
          <p:cNvPr id="13318" name="Rectangle 11"/>
          <p:cNvSpPr>
            <a:spLocks noChangeArrowheads="1"/>
          </p:cNvSpPr>
          <p:nvPr/>
        </p:nvSpPr>
        <p:spPr bwMode="auto">
          <a:xfrm>
            <a:off x="2738872" y="5924789"/>
            <a:ext cx="6783387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anose="02020603050405020304" pitchFamily="18" charset="0"/>
                <a:ea typeface="Osaka" pitchFamily="1" charset="-128"/>
              </a:defRPr>
            </a:lvl9pPr>
          </a:lstStyle>
          <a:p>
            <a:pPr algn="r" eaLnBrk="1" hangingPunct="1"/>
            <a:r>
              <a:rPr lang="it-IT" altLang="it-IT" sz="1600" dirty="0">
                <a:solidFill>
                  <a:schemeClr val="bg1"/>
                </a:solidFill>
                <a:latin typeface="Helvetica" panose="020B0604020202020204" pitchFamily="34" charset="0"/>
              </a:rPr>
              <a:t> </a:t>
            </a:r>
            <a:r>
              <a:rPr lang="it-IT" altLang="it-IT" sz="1600" i="1" dirty="0">
                <a:solidFill>
                  <a:schemeClr val="bg1"/>
                </a:solidFill>
                <a:latin typeface="Helvetica" panose="020B0604020202020204" pitchFamily="34" charset="0"/>
              </a:rPr>
              <a:t>Parco Scientifico e Tecnologico «Luigi Danieli» di Udine</a:t>
            </a:r>
            <a:endParaRPr lang="en-US" altLang="it-IT" sz="1600" i="1" dirty="0">
              <a:solidFill>
                <a:schemeClr val="bg1"/>
              </a:solidFill>
              <a:latin typeface="Helvetica" panose="020B0604020202020204" pitchFamily="34" charset="0"/>
            </a:endParaRPr>
          </a:p>
          <a:p>
            <a:pPr algn="r" eaLnBrk="1" hangingPunct="1"/>
            <a:r>
              <a:rPr lang="en-US" altLang="it-IT" sz="1600" i="1" dirty="0">
                <a:solidFill>
                  <a:schemeClr val="bg1"/>
                </a:solidFill>
                <a:latin typeface="Helvetica" panose="020B0604020202020204" pitchFamily="34" charset="0"/>
              </a:rPr>
              <a:t>20 </a:t>
            </a:r>
            <a:r>
              <a:rPr lang="en-US" altLang="it-IT" sz="1600" i="1" dirty="0" err="1">
                <a:solidFill>
                  <a:schemeClr val="bg1"/>
                </a:solidFill>
                <a:latin typeface="Helvetica" panose="020B0604020202020204" pitchFamily="34" charset="0"/>
              </a:rPr>
              <a:t>marzo</a:t>
            </a:r>
            <a:r>
              <a:rPr lang="en-US" altLang="it-IT" sz="1600" i="1" dirty="0">
                <a:solidFill>
                  <a:schemeClr val="bg1"/>
                </a:solidFill>
                <a:latin typeface="Helvetica" panose="020B0604020202020204" pitchFamily="34" charset="0"/>
              </a:rPr>
              <a:t> 2019</a:t>
            </a:r>
          </a:p>
          <a:p>
            <a:pPr algn="r" eaLnBrk="1" hangingPunct="1"/>
            <a:endParaRPr lang="it-IT" altLang="it-IT" sz="1600" i="1" dirty="0">
              <a:solidFill>
                <a:schemeClr val="bg1"/>
              </a:solidFill>
              <a:latin typeface="Helvetica" panose="020B0604020202020204" pitchFamily="34" charset="0"/>
            </a:endParaRPr>
          </a:p>
        </p:txBody>
      </p:sp>
      <p:pic>
        <p:nvPicPr>
          <p:cNvPr id="11" name="Immagine 10" descr="Logo">
            <a:extLst>
              <a:ext uri="{FF2B5EF4-FFF2-40B4-BE49-F238E27FC236}">
                <a16:creationId xmlns:a16="http://schemas.microsoft.com/office/drawing/2014/main" id="{D38501CB-B3E6-4E5D-BC04-EC8F14CA9E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472" y="302079"/>
            <a:ext cx="2656985" cy="9599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kern="1200" dirty="0"/>
              <a:t>Il credito d’imposta R&amp;S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650" y="2062313"/>
            <a:ext cx="7886700" cy="3705544"/>
          </a:xfrm>
        </p:spPr>
        <p:txBody>
          <a:bodyPr/>
          <a:lstStyle/>
          <a:p>
            <a:pPr marL="0" indent="0" algn="ctr"/>
            <a:r>
              <a:rPr lang="it-IT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chi si rivolge?</a:t>
            </a:r>
          </a:p>
          <a:p>
            <a:pPr marL="0" indent="0" algn="ctr"/>
            <a:endParaRPr lang="it-IT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algn="just"/>
            <a:endParaRPr lang="it-IT" b="1" dirty="0"/>
          </a:p>
          <a:p>
            <a:pPr marL="0" indent="0" algn="just"/>
            <a:r>
              <a:rPr lang="it-IT" b="1" dirty="0"/>
              <a:t>Tutte le aziende con fiscalità italiana,</a:t>
            </a:r>
            <a:r>
              <a:rPr lang="it-IT" dirty="0"/>
              <a:t> </a:t>
            </a:r>
          </a:p>
          <a:p>
            <a:pPr marL="0" indent="0" algn="just"/>
            <a:endParaRPr lang="it-IT" dirty="0"/>
          </a:p>
          <a:p>
            <a:pPr marL="0" indent="0" algn="just"/>
            <a:r>
              <a:rPr lang="it-IT" dirty="0"/>
              <a:t>senza limiti di fatturato e indipendentemente dalla </a:t>
            </a:r>
            <a:r>
              <a:rPr lang="it-IT" b="1" dirty="0"/>
              <a:t>natura giuridica</a:t>
            </a:r>
            <a:r>
              <a:rPr lang="it-IT" dirty="0"/>
              <a:t>, dalla</a:t>
            </a:r>
            <a:r>
              <a:rPr lang="it-IT" b="1" dirty="0"/>
              <a:t> dimensione aziendale </a:t>
            </a:r>
            <a:r>
              <a:rPr lang="it-IT" dirty="0"/>
              <a:t>e dal</a:t>
            </a:r>
            <a:r>
              <a:rPr lang="it-IT" b="1" dirty="0"/>
              <a:t> settore economico.</a:t>
            </a: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10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77474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kern="1200" dirty="0"/>
              <a:t>Il credito d’imposta R&amp;S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650" y="1772816"/>
            <a:ext cx="7886700" cy="4285084"/>
          </a:xfrm>
        </p:spPr>
        <p:txBody>
          <a:bodyPr>
            <a:normAutofit fontScale="92500"/>
          </a:bodyPr>
          <a:lstStyle/>
          <a:p>
            <a:pPr marL="0" indent="0" algn="ctr"/>
            <a:r>
              <a:rPr lang="it-IT" sz="3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Quali spese?</a:t>
            </a:r>
          </a:p>
          <a:p>
            <a:pPr marL="0" indent="0" algn="ctr"/>
            <a:endParaRPr lang="it-IT" sz="3300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algn="just"/>
            <a:r>
              <a:rPr lang="it-IT" dirty="0"/>
              <a:t>Sono agevolabili tutte le spese per attività di </a:t>
            </a:r>
            <a:r>
              <a:rPr lang="it-IT" b="1" dirty="0"/>
              <a:t>ricerca fondamentale, ricerca industriale e sviluppo sperimentale</a:t>
            </a:r>
            <a:r>
              <a:rPr lang="it-IT" dirty="0"/>
              <a:t> relative a:</a:t>
            </a: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b="1" dirty="0"/>
              <a:t>Personale impiegato nelle attività di ricerca e sviluppo</a:t>
            </a:r>
            <a:r>
              <a:rPr lang="it-IT" dirty="0"/>
              <a:t>;</a:t>
            </a: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dirty="0"/>
              <a:t>Quote di </a:t>
            </a:r>
            <a:r>
              <a:rPr lang="it-IT" b="1" dirty="0"/>
              <a:t>ammortamento delle spese di acquisizione o utilizzazione di strumenti e attrezzature </a:t>
            </a:r>
            <a:r>
              <a:rPr lang="it-IT" dirty="0"/>
              <a:t>di laboratorio;</a:t>
            </a: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dirty="0"/>
              <a:t>Spese relative a </a:t>
            </a:r>
            <a:r>
              <a:rPr lang="it-IT" b="1" dirty="0"/>
              <a:t>contratti di ricerca </a:t>
            </a:r>
            <a:r>
              <a:rPr lang="it-IT" dirty="0"/>
              <a:t>stipulati con università, enti di ricerca e organismi equiparati, oppure con altre imprese comprese le start-up innovative;</a:t>
            </a:r>
          </a:p>
          <a:p>
            <a:pPr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b="1" dirty="0"/>
              <a:t>Competenze tecniche e privative industriali</a:t>
            </a:r>
            <a:r>
              <a:rPr lang="it-IT" dirty="0"/>
              <a:t>.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11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603431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kern="1200" dirty="0"/>
              <a:t>Il credito d’imposta R&amp;S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0552" y="1576228"/>
            <a:ext cx="7886700" cy="3705544"/>
          </a:xfrm>
        </p:spPr>
        <p:txBody>
          <a:bodyPr>
            <a:noAutofit/>
          </a:bodyPr>
          <a:lstStyle/>
          <a:p>
            <a:pPr marL="0" indent="0" algn="ctr"/>
            <a:r>
              <a:rPr lang="it-IT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Cos’è R&amp;S</a:t>
            </a:r>
          </a:p>
          <a:p>
            <a:pPr marL="0" indent="0" algn="ctr"/>
            <a:endParaRPr lang="it-IT" sz="3600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lvl="0" algn="just"/>
            <a:endParaRPr lang="it-IT" sz="2000" dirty="0"/>
          </a:p>
          <a:p>
            <a:pPr lvl="0" algn="just"/>
            <a:r>
              <a:rPr lang="it-IT" sz="2000" dirty="0"/>
              <a:t>&gt; </a:t>
            </a:r>
            <a:r>
              <a:rPr lang="it-IT" b="1" dirty="0"/>
              <a:t>Ricerca fondamentale</a:t>
            </a:r>
            <a:r>
              <a:rPr lang="it-IT" sz="2000" b="1" dirty="0"/>
              <a:t>: </a:t>
            </a:r>
            <a:r>
              <a:rPr lang="it-IT" sz="2000" dirty="0"/>
              <a:t>lavori sperimentali o teorici svolti, aventi quale principale finalità l’</a:t>
            </a:r>
            <a:r>
              <a:rPr lang="it-IT" sz="2000" b="1" dirty="0"/>
              <a:t>acquisizione di nuove conoscenze sui fondamenti</a:t>
            </a:r>
            <a:r>
              <a:rPr lang="it-IT" sz="2000" dirty="0"/>
              <a:t> di fenomeni e di fatti osservabili, senza che siano previste applicazioni o usi commerciali diretti</a:t>
            </a:r>
          </a:p>
          <a:p>
            <a:pPr lvl="0" algn="just"/>
            <a:endParaRPr lang="it-IT" sz="2000" dirty="0"/>
          </a:p>
          <a:p>
            <a:pPr lvl="0" algn="just"/>
            <a:r>
              <a:rPr lang="it-IT" sz="2000" dirty="0"/>
              <a:t>&gt; </a:t>
            </a:r>
            <a:r>
              <a:rPr lang="it-IT" b="1" dirty="0"/>
              <a:t>Ricerca industriale</a:t>
            </a:r>
            <a:r>
              <a:rPr lang="it-IT" sz="2000" b="1" dirty="0"/>
              <a:t>: </a:t>
            </a:r>
            <a:r>
              <a:rPr lang="it-IT" sz="2000" dirty="0"/>
              <a:t>ricerca pianificata o indagini critiche miranti ad acquisire </a:t>
            </a:r>
            <a:r>
              <a:rPr lang="it-IT" sz="2000" b="1" dirty="0"/>
              <a:t>nuove conoscenze, da utilizzare per mettere a punto nuovi prodotti, processi o servizi o permettere un miglioramento </a:t>
            </a:r>
            <a:r>
              <a:rPr lang="it-IT" sz="2000" dirty="0"/>
              <a:t>dei prodotti, processi o servizi esistenti ovvero la creazione di componenti di sistemi complessi, necessaria per la ricerca industriale, a esclusione dei prototipi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12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528790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kern="1200" dirty="0"/>
              <a:t>Il credito d’imposta R&amp;S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2520" y="1576228"/>
            <a:ext cx="8640960" cy="3705544"/>
          </a:xfrm>
        </p:spPr>
        <p:txBody>
          <a:bodyPr>
            <a:normAutofit fontScale="25000" lnSpcReduction="20000"/>
          </a:bodyPr>
          <a:lstStyle/>
          <a:p>
            <a:pPr marL="0" indent="0" algn="ctr"/>
            <a:r>
              <a:rPr lang="it-IT" sz="11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Cos’è R&amp;S?</a:t>
            </a:r>
          </a:p>
          <a:p>
            <a:pPr marL="0" indent="0" algn="ctr"/>
            <a:endParaRPr lang="it-IT" sz="8600" dirty="0"/>
          </a:p>
          <a:p>
            <a:pPr lvl="0" algn="just"/>
            <a:r>
              <a:rPr lang="it-IT" sz="5100" dirty="0"/>
              <a:t>&gt; </a:t>
            </a:r>
            <a:r>
              <a:rPr lang="it-IT" sz="6400" b="1" dirty="0"/>
              <a:t>Sviluppo sperimentale</a:t>
            </a:r>
            <a:r>
              <a:rPr lang="it-IT" sz="5100" b="1" dirty="0"/>
              <a:t>: acquisizione, combinazione, strutturazione e utilizzo delle conoscenze e capacità esistenti</a:t>
            </a:r>
            <a:r>
              <a:rPr lang="it-IT" sz="5100" dirty="0"/>
              <a:t> di natura scientifica, tecnologica e commerciale allo scopo di produrre piani, progetti o disegni per prodotti, processi o servizi nuovi, modificati o migliorati; può trattarsi anche di altre attività destinate alla definizione concettuale, alla pianificazione e alla documentazione concernenti nuovi prodotti, processi e servizi; tali attività possono comprendere l’</a:t>
            </a:r>
            <a:r>
              <a:rPr lang="it-IT" sz="5100" b="1" dirty="0"/>
              <a:t>elaborazione di progetti, disegni, piani e altra documentazione, inclusi gli studi di fattibilità</a:t>
            </a:r>
            <a:r>
              <a:rPr lang="it-IT" sz="5100" dirty="0"/>
              <a:t>, purché non siano destinati a uso commerciale; </a:t>
            </a:r>
            <a:r>
              <a:rPr lang="it-IT" sz="5100" b="1" dirty="0"/>
              <a:t>realizzazione di prototipi</a:t>
            </a:r>
            <a:r>
              <a:rPr lang="it-IT" sz="5100" dirty="0"/>
              <a:t> utilizzabili per scopi commerciali e di </a:t>
            </a:r>
            <a:r>
              <a:rPr lang="it-IT" sz="5100" b="1" dirty="0"/>
              <a:t>progetti pilota</a:t>
            </a:r>
            <a:r>
              <a:rPr lang="it-IT" sz="5100" dirty="0"/>
              <a:t> destinati a esperimenti tecnologici o commerciali, quando il prototipo è necessariamente il prodotto commerciale finale e il suo costo di fabbricazione è troppo elevato per poterlo usare soltanto a fini di dimostrazione e di convalida</a:t>
            </a:r>
          </a:p>
          <a:p>
            <a:pPr lvl="0" algn="just"/>
            <a:endParaRPr lang="it-IT" sz="5100" dirty="0"/>
          </a:p>
          <a:p>
            <a:pPr lvl="0" algn="just"/>
            <a:r>
              <a:rPr lang="it-IT" sz="5100" dirty="0"/>
              <a:t>&gt; </a:t>
            </a:r>
            <a:r>
              <a:rPr lang="it-IT" sz="6400" b="1" dirty="0"/>
              <a:t>Produzione e collaudo</a:t>
            </a:r>
            <a:r>
              <a:rPr lang="it-IT" sz="5100" b="1" dirty="0"/>
              <a:t> </a:t>
            </a:r>
            <a:r>
              <a:rPr lang="it-IT" sz="5100" dirty="0"/>
              <a:t>di prodotti, processi e servizi, a condizione che non siano impiegati o trasformati in vista di applicazioni industriali o per finalità commerciali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7446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95300" y="70662"/>
            <a:ext cx="8915400" cy="1143000"/>
          </a:xfrm>
        </p:spPr>
        <p:txBody>
          <a:bodyPr>
            <a:noAutofit/>
          </a:bodyPr>
          <a:lstStyle/>
          <a:p>
            <a:r>
              <a:rPr lang="it-IT" kern="1200" dirty="0"/>
              <a:t>Il credito d’imposta R&amp;S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632520" y="1361039"/>
            <a:ext cx="8640960" cy="3705544"/>
          </a:xfrm>
        </p:spPr>
        <p:txBody>
          <a:bodyPr>
            <a:noAutofit/>
          </a:bodyPr>
          <a:lstStyle/>
          <a:p>
            <a:pPr marL="0" indent="0" algn="ctr"/>
            <a:r>
              <a:rPr lang="it-IT" sz="2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Cos’è R&amp;S in ambito software?</a:t>
            </a:r>
          </a:p>
          <a:p>
            <a:pPr marL="0" indent="0" algn="ctr"/>
            <a:endParaRPr lang="it-IT" sz="2200" dirty="0">
              <a:latin typeface="+mj-lt"/>
            </a:endParaRPr>
          </a:p>
          <a:p>
            <a:pPr lvl="0" algn="just"/>
            <a:r>
              <a:rPr lang="it-IT" sz="1600" b="1" dirty="0">
                <a:latin typeface="+mj-lt"/>
              </a:rPr>
              <a:t>Circolare 9 febbraio 2018, n. 59990 - Chiarimenti sull’applicazione della disciplina nel settore del software</a:t>
            </a:r>
          </a:p>
          <a:p>
            <a:pPr lvl="0" algn="just"/>
            <a:endParaRPr lang="it-IT" sz="2000" b="1" dirty="0">
              <a:latin typeface="+mj-lt"/>
            </a:endParaRPr>
          </a:p>
          <a:p>
            <a:pPr lvl="0" algn="just">
              <a:lnSpc>
                <a:spcPts val="1500"/>
              </a:lnSpc>
            </a:pPr>
            <a:r>
              <a:rPr lang="it-IT" sz="1400" b="1" dirty="0">
                <a:latin typeface="+mj-lt"/>
              </a:rPr>
              <a:t>E’ R&amp;S: </a:t>
            </a:r>
            <a:r>
              <a:rPr lang="it-IT" sz="1400" dirty="0">
                <a:latin typeface="+mj-lt"/>
              </a:rPr>
              <a:t>lo sviluppo di un </a:t>
            </a:r>
            <a:r>
              <a:rPr lang="it-IT" sz="1400" b="1" dirty="0">
                <a:latin typeface="+mj-lt"/>
              </a:rPr>
              <a:t>nuovo sistema operativo </a:t>
            </a:r>
            <a:r>
              <a:rPr lang="it-IT" sz="1400" dirty="0">
                <a:latin typeface="+mj-lt"/>
              </a:rPr>
              <a:t>o di un </a:t>
            </a:r>
            <a:r>
              <a:rPr lang="it-IT" sz="1400" b="1" dirty="0">
                <a:latin typeface="+mj-lt"/>
              </a:rPr>
              <a:t>nuovo linguaggio di programmazione</a:t>
            </a:r>
            <a:r>
              <a:rPr lang="it-IT" sz="1400" dirty="0">
                <a:latin typeface="+mj-lt"/>
              </a:rPr>
              <a:t>; la progettazione e la realizzazione di </a:t>
            </a:r>
            <a:r>
              <a:rPr lang="it-IT" sz="1400" b="1" dirty="0">
                <a:latin typeface="+mj-lt"/>
              </a:rPr>
              <a:t>nuovi motori di ricerca </a:t>
            </a:r>
            <a:r>
              <a:rPr lang="it-IT" sz="1400" dirty="0">
                <a:latin typeface="+mj-lt"/>
              </a:rPr>
              <a:t>basati su tecnologie originali; gli sforzi per risolvere i </a:t>
            </a:r>
            <a:r>
              <a:rPr lang="it-IT" sz="1400" b="1" dirty="0">
                <a:latin typeface="+mj-lt"/>
              </a:rPr>
              <a:t>conflitti con hardware o software </a:t>
            </a:r>
            <a:r>
              <a:rPr lang="it-IT" sz="1400" dirty="0">
                <a:latin typeface="+mj-lt"/>
              </a:rPr>
              <a:t>in base a un processo di reingegnerizzazione di un sistema o di una rete; la creazione di </a:t>
            </a:r>
            <a:r>
              <a:rPr lang="it-IT" sz="1400" b="1" dirty="0">
                <a:latin typeface="+mj-lt"/>
              </a:rPr>
              <a:t>nuovi o più efficienti algoritmi</a:t>
            </a:r>
            <a:r>
              <a:rPr lang="it-IT" sz="1400" dirty="0">
                <a:latin typeface="+mj-lt"/>
              </a:rPr>
              <a:t> basati su nuove tecniche; la creazione di nuovi e originali tecniche di criptazione o di sicurezza.</a:t>
            </a:r>
          </a:p>
          <a:p>
            <a:pPr lvl="0" algn="just"/>
            <a:endParaRPr lang="it-IT" sz="1400" dirty="0">
              <a:latin typeface="+mj-lt"/>
            </a:endParaRPr>
          </a:p>
          <a:p>
            <a:pPr lvl="0" algn="just">
              <a:lnSpc>
                <a:spcPts val="1500"/>
              </a:lnSpc>
            </a:pPr>
            <a:r>
              <a:rPr lang="it-IT" sz="1400" b="1" dirty="0">
                <a:latin typeface="+mj-lt"/>
              </a:rPr>
              <a:t>Non è R&amp;S</a:t>
            </a:r>
            <a:r>
              <a:rPr lang="it-IT" sz="1400" dirty="0">
                <a:latin typeface="+mj-lt"/>
              </a:rPr>
              <a:t>: i lavori su aggiornamenti, già liberamente disponibili prima dell’inizio dei lavori stessi, relativi a specifici sistemi o programmi; le attività di ordinaria manutenzione del computer o del software; lo sviluppo di software applicativi e sistemi informativi aziendali che utilizzino metodi conosciuti e strumenti software esistenti; l’aggiunta di nuove funzionalità per l’utente a programmi applicativi esistenti; la creazione di siti web o software utilizzando strumenti esistenti; l’utilizzo di metodi standard di criptazione, verifica della sicurezza e test di integrità dei dati; la “customizzazione” di prodotti per un particolare uso, a meno che durante tale processo non vengano aggiunte nuove conoscenze che migliorino significativamente il programma base; l’ordinaria attività di correzione di errori (“debug”) di sistemi e programmi esistenti.</a:t>
            </a:r>
          </a:p>
          <a:p>
            <a:pPr lvl="0" algn="just"/>
            <a:endParaRPr lang="it-IT" sz="1400" dirty="0">
              <a:latin typeface="+mj-lt"/>
            </a:endParaRP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84044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kern="1200" dirty="0"/>
              <a:t>Il credito d’imposta R&amp;S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1085" y="1576228"/>
            <a:ext cx="8263830" cy="3705544"/>
          </a:xfrm>
        </p:spPr>
        <p:txBody>
          <a:bodyPr>
            <a:noAutofit/>
          </a:bodyPr>
          <a:lstStyle/>
          <a:p>
            <a:pPr marL="0" indent="0" algn="ctr"/>
            <a:r>
              <a:rPr lang="it-IT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Come fruirne?</a:t>
            </a:r>
          </a:p>
          <a:p>
            <a:pPr marL="0" indent="0" algn="ctr"/>
            <a:endParaRPr lang="it-IT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algn="just"/>
            <a:r>
              <a:rPr lang="it-IT" sz="2000" dirty="0"/>
              <a:t>È utilizzabile in </a:t>
            </a:r>
            <a:r>
              <a:rPr lang="it-IT" sz="2000" b="1" dirty="0"/>
              <a:t>compensazione in F24</a:t>
            </a:r>
            <a:r>
              <a:rPr lang="it-IT" sz="2000" dirty="0"/>
              <a:t> a seguito della </a:t>
            </a:r>
            <a:r>
              <a:rPr lang="it-IT" sz="2000" b="1" dirty="0"/>
              <a:t>certificazione dei costi </a:t>
            </a:r>
            <a:r>
              <a:rPr lang="it-IT" sz="2000" dirty="0"/>
              <a:t>da parte di un revisore legale dei conti indipendente rispetto all’impresa.</a:t>
            </a:r>
          </a:p>
          <a:p>
            <a:pPr marL="0" indent="0" algn="just"/>
            <a:endParaRPr lang="it-IT" sz="2000" dirty="0"/>
          </a:p>
          <a:p>
            <a:pPr marL="0" indent="0" algn="just"/>
            <a:r>
              <a:rPr lang="it-IT" sz="2000" dirty="0"/>
              <a:t>Il </a:t>
            </a:r>
            <a:r>
              <a:rPr lang="it-IT" sz="2000" b="1" dirty="0"/>
              <a:t>costo</a:t>
            </a:r>
            <a:r>
              <a:rPr lang="it-IT" sz="2000" dirty="0"/>
              <a:t> della </a:t>
            </a:r>
            <a:r>
              <a:rPr lang="it-IT" sz="2000" b="1" dirty="0"/>
              <a:t>certificazione</a:t>
            </a:r>
            <a:r>
              <a:rPr lang="it-IT" sz="2000" dirty="0"/>
              <a:t> è interamente </a:t>
            </a:r>
            <a:r>
              <a:rPr lang="it-IT" sz="2000" b="1" dirty="0"/>
              <a:t>recuperabile</a:t>
            </a:r>
            <a:r>
              <a:rPr lang="it-IT" sz="2000" dirty="0"/>
              <a:t> all’interno del credito fino ad un </a:t>
            </a:r>
            <a:r>
              <a:rPr lang="it-IT" sz="2000" b="1" dirty="0"/>
              <a:t>massimo di € 5.000</a:t>
            </a:r>
            <a:r>
              <a:rPr lang="it-IT" sz="2000" dirty="0"/>
              <a:t>.</a:t>
            </a:r>
          </a:p>
          <a:p>
            <a:pPr marL="0" indent="0" algn="just"/>
            <a:endParaRPr lang="it-IT" sz="2000" dirty="0"/>
          </a:p>
          <a:p>
            <a:pPr marL="0" indent="0" algn="just"/>
            <a:r>
              <a:rPr lang="it-IT" sz="2000" dirty="0"/>
              <a:t>Le aziende </a:t>
            </a:r>
            <a:r>
              <a:rPr lang="it-IT" sz="2000" b="1" dirty="0"/>
              <a:t>soggette a revisione legale dei conti </a:t>
            </a:r>
            <a:r>
              <a:rPr lang="it-IT" sz="2000" dirty="0"/>
              <a:t>e con </a:t>
            </a:r>
            <a:r>
              <a:rPr lang="it-IT" sz="2000" b="1" dirty="0"/>
              <a:t>bilancio certificato</a:t>
            </a:r>
            <a:r>
              <a:rPr lang="it-IT" sz="2000" dirty="0"/>
              <a:t>, </a:t>
            </a:r>
            <a:r>
              <a:rPr lang="it-IT" sz="2000" b="1" dirty="0"/>
              <a:t>non</a:t>
            </a:r>
            <a:r>
              <a:rPr lang="it-IT" sz="2000" dirty="0"/>
              <a:t> hanno obbligo di </a:t>
            </a:r>
            <a:r>
              <a:rPr lang="it-IT" sz="2000" b="1" dirty="0"/>
              <a:t>certificazione</a:t>
            </a:r>
            <a:r>
              <a:rPr lang="it-IT" sz="2000" dirty="0"/>
              <a:t>.</a:t>
            </a:r>
          </a:p>
          <a:p>
            <a:pPr marL="0" indent="0" algn="just"/>
            <a:endParaRPr lang="it-IT" sz="2000" dirty="0"/>
          </a:p>
          <a:p>
            <a:pPr marL="0" indent="0" algn="just"/>
            <a:r>
              <a:rPr lang="it-IT" sz="2000" dirty="0"/>
              <a:t>La certificazione sarà allegata al bilancio ed i costi sostenuti indicati in bilancio d’esercizio.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15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79279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kern="1200" dirty="0"/>
              <a:t>L’iper ammortamento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650" y="1916832"/>
            <a:ext cx="7886700" cy="3705544"/>
          </a:xfrm>
        </p:spPr>
        <p:txBody>
          <a:bodyPr>
            <a:normAutofit/>
          </a:bodyPr>
          <a:lstStyle/>
          <a:p>
            <a:pPr marL="0" indent="0" algn="ctr"/>
            <a:r>
              <a:rPr lang="it-IT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Cos’è?</a:t>
            </a:r>
          </a:p>
          <a:p>
            <a:pPr marL="0" indent="0" algn="ctr"/>
            <a:endParaRPr lang="it-IT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algn="just"/>
            <a:endParaRPr lang="it-IT" b="1" dirty="0"/>
          </a:p>
          <a:p>
            <a:pPr marL="0" indent="0" algn="just"/>
            <a:r>
              <a:rPr lang="it-IT" sz="2000" b="1" dirty="0"/>
              <a:t>Supervalutazione del</a:t>
            </a:r>
            <a:r>
              <a:rPr lang="it-IT" sz="2000" dirty="0"/>
              <a:t> </a:t>
            </a:r>
            <a:r>
              <a:rPr lang="it-IT" sz="2000" b="1" dirty="0"/>
              <a:t>250% </a:t>
            </a:r>
            <a:r>
              <a:rPr lang="it-IT" sz="2000" dirty="0"/>
              <a:t>degli </a:t>
            </a:r>
            <a:r>
              <a:rPr lang="it-IT" sz="2000" b="1" dirty="0"/>
              <a:t>investimenti in beni strumentali nuovi</a:t>
            </a:r>
            <a:r>
              <a:rPr lang="it-IT" sz="2000" dirty="0"/>
              <a:t>, dispositivi e tecnologie abilitanti la </a:t>
            </a:r>
            <a:r>
              <a:rPr lang="it-IT" sz="2000" b="1" dirty="0"/>
              <a:t>trasformazione in chiave 4.0 dell’impresa</a:t>
            </a:r>
            <a:r>
              <a:rPr lang="it-IT" sz="2000" dirty="0"/>
              <a:t>, anche in leasing.</a:t>
            </a:r>
          </a:p>
          <a:p>
            <a:pPr marL="0" indent="0" algn="just"/>
            <a:endParaRPr lang="it-IT" sz="2000" dirty="0"/>
          </a:p>
          <a:p>
            <a:pPr marL="0" indent="0" algn="just"/>
            <a:r>
              <a:rPr lang="it-IT" sz="2000" dirty="0"/>
              <a:t>Supervalutazione del </a:t>
            </a:r>
            <a:r>
              <a:rPr lang="it-IT" sz="2000" b="1" dirty="0"/>
              <a:t>140%</a:t>
            </a:r>
            <a:r>
              <a:rPr lang="it-IT" sz="2000" dirty="0"/>
              <a:t> anche per i </a:t>
            </a:r>
            <a:r>
              <a:rPr lang="it-IT" sz="2000" b="1" dirty="0"/>
              <a:t>beni immateriali</a:t>
            </a:r>
            <a:r>
              <a:rPr lang="it-IT" sz="2000" dirty="0"/>
              <a:t>, solo per chi beneficia dell’iper ammortamento.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16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05747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650" y="2034222"/>
            <a:ext cx="7886700" cy="3705544"/>
          </a:xfrm>
        </p:spPr>
        <p:txBody>
          <a:bodyPr>
            <a:normAutofit/>
          </a:bodyPr>
          <a:lstStyle/>
          <a:p>
            <a:pPr marL="0" indent="0" algn="ctr"/>
            <a:r>
              <a:rPr lang="it-IT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 chi si rivolge?</a:t>
            </a:r>
          </a:p>
          <a:p>
            <a:pPr marL="0" indent="0" algn="ctr"/>
            <a:endParaRPr lang="it-IT" sz="28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/>
            <a:endParaRPr lang="it-IT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algn="just"/>
            <a:r>
              <a:rPr lang="it-IT" sz="2000" dirty="0"/>
              <a:t>Tutti i </a:t>
            </a:r>
            <a:r>
              <a:rPr lang="it-IT" sz="2000" b="1" dirty="0"/>
              <a:t>soggetti titolari di reddito d’impresa</a:t>
            </a:r>
            <a:r>
              <a:rPr lang="it-IT" sz="2000" dirty="0"/>
              <a:t>, comprese le imprese individuali assoggettate all’IRI, con </a:t>
            </a:r>
            <a:r>
              <a:rPr lang="it-IT" sz="2000" b="1" dirty="0"/>
              <a:t>sede fiscale in Italia</a:t>
            </a:r>
            <a:r>
              <a:rPr lang="it-IT" sz="2000" dirty="0"/>
              <a:t>, incluse le stabili organizzazioni di imprese residenti all’estero, </a:t>
            </a:r>
          </a:p>
          <a:p>
            <a:pPr marL="0" indent="0" algn="just"/>
            <a:endParaRPr lang="it-IT" sz="2000" dirty="0"/>
          </a:p>
          <a:p>
            <a:pPr marL="0" indent="0" algn="just"/>
            <a:r>
              <a:rPr lang="it-IT" sz="2000" dirty="0"/>
              <a:t>indipendentemente dalla </a:t>
            </a:r>
            <a:r>
              <a:rPr lang="it-IT" sz="2000" b="1" dirty="0"/>
              <a:t>natura giuridica</a:t>
            </a:r>
            <a:r>
              <a:rPr lang="it-IT" sz="2000" dirty="0"/>
              <a:t>, dalla</a:t>
            </a:r>
            <a:r>
              <a:rPr lang="it-IT" sz="2000" b="1" dirty="0"/>
              <a:t> dimensione aziendale </a:t>
            </a:r>
            <a:r>
              <a:rPr lang="it-IT" sz="2000" dirty="0"/>
              <a:t>e dal</a:t>
            </a:r>
            <a:r>
              <a:rPr lang="it-IT" sz="2000" b="1" dirty="0"/>
              <a:t> settore economico</a:t>
            </a:r>
            <a:r>
              <a:rPr lang="it-IT" sz="2000" dirty="0"/>
              <a:t> in cui operano.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17</a:t>
            </a:fld>
            <a:endParaRPr lang="de-DE"/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2CCD17C1-C83B-422A-935D-2C28C9CA64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</p:spPr>
        <p:txBody>
          <a:bodyPr>
            <a:noAutofit/>
          </a:bodyPr>
          <a:lstStyle/>
          <a:p>
            <a:r>
              <a:rPr lang="it-IT" kern="1200" dirty="0"/>
              <a:t>L’iper ammortamento</a:t>
            </a:r>
          </a:p>
        </p:txBody>
      </p:sp>
    </p:spTree>
    <p:extLst>
      <p:ext uri="{BB962C8B-B14F-4D97-AF65-F5344CB8AC3E}">
        <p14:creationId xmlns:p14="http://schemas.microsoft.com/office/powerpoint/2010/main" val="217281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kern="1200" dirty="0"/>
              <a:t>L’iper ammortamento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650" y="2034222"/>
            <a:ext cx="7886700" cy="3705544"/>
          </a:xfrm>
        </p:spPr>
        <p:txBody>
          <a:bodyPr>
            <a:normAutofit/>
          </a:bodyPr>
          <a:lstStyle/>
          <a:p>
            <a:pPr marL="0" indent="0" algn="ctr"/>
            <a:r>
              <a:rPr lang="it-IT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Che tempistiche?</a:t>
            </a:r>
          </a:p>
          <a:p>
            <a:pPr marL="0" indent="0" algn="ctr"/>
            <a:endParaRPr lang="it-IT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algn="just" fontAlgn="auto" hangingPunct="0"/>
            <a:endParaRPr lang="it-IT" dirty="0"/>
          </a:p>
          <a:p>
            <a:pPr marL="0" indent="0" algn="just" fontAlgn="auto" hangingPunct="0"/>
            <a:r>
              <a:rPr lang="it-IT" sz="2000" dirty="0"/>
              <a:t>Acquisti effettuati entro il termine del </a:t>
            </a:r>
            <a:r>
              <a:rPr lang="it-IT" sz="2000" b="1" dirty="0"/>
              <a:t>31.12.2018</a:t>
            </a:r>
            <a:r>
              <a:rPr lang="it-IT" sz="2000" dirty="0"/>
              <a:t>. </a:t>
            </a:r>
          </a:p>
          <a:p>
            <a:pPr marL="0" indent="0" algn="just" fontAlgn="auto" hangingPunct="0"/>
            <a:endParaRPr lang="it-IT" sz="2000" dirty="0"/>
          </a:p>
          <a:p>
            <a:pPr marL="0" indent="0" algn="just" fontAlgn="auto" hangingPunct="0"/>
            <a:r>
              <a:rPr lang="it-IT" sz="2000" dirty="0"/>
              <a:t>Qualora l'</a:t>
            </a:r>
            <a:r>
              <a:rPr lang="it-IT" sz="2000" b="1" dirty="0"/>
              <a:t>ordine</a:t>
            </a:r>
            <a:r>
              <a:rPr lang="it-IT" sz="2000" dirty="0"/>
              <a:t> al fornitore sia accettato entro il 31.12.2018, ed entro tale data sia versato l'</a:t>
            </a:r>
            <a:r>
              <a:rPr lang="it-IT" sz="2000" b="1" dirty="0"/>
              <a:t>acconto</a:t>
            </a:r>
            <a:r>
              <a:rPr lang="it-IT" sz="2000" dirty="0"/>
              <a:t> almeno pari al 20%, </a:t>
            </a:r>
          </a:p>
          <a:p>
            <a:pPr marL="0" indent="0" algn="just" fontAlgn="auto" hangingPunct="0"/>
            <a:endParaRPr lang="it-IT" sz="2000" dirty="0"/>
          </a:p>
          <a:p>
            <a:pPr marL="0" indent="0" algn="just" fontAlgn="auto" hangingPunct="0"/>
            <a:r>
              <a:rPr lang="it-IT" sz="2000" dirty="0"/>
              <a:t>il </a:t>
            </a:r>
            <a:r>
              <a:rPr lang="it-IT" sz="2000" b="1" dirty="0"/>
              <a:t>completamento</a:t>
            </a:r>
            <a:r>
              <a:rPr lang="it-IT" sz="2000" dirty="0"/>
              <a:t> degli investimenti potrà essere effettuati entro il </a:t>
            </a:r>
            <a:r>
              <a:rPr lang="it-IT" sz="2000" b="1" dirty="0"/>
              <a:t>31.12.2019</a:t>
            </a:r>
            <a:r>
              <a:rPr lang="it-IT" sz="2000" dirty="0"/>
              <a:t>.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18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645589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kern="1200" dirty="0"/>
              <a:t>L’iper ammortamento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26649" y="1700808"/>
            <a:ext cx="8551862" cy="3705544"/>
          </a:xfrm>
        </p:spPr>
        <p:txBody>
          <a:bodyPr>
            <a:noAutofit/>
          </a:bodyPr>
          <a:lstStyle/>
          <a:p>
            <a:pPr marL="0" indent="0" algn="ctr"/>
            <a:r>
              <a:rPr lang="it-IT" sz="33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Specifiche beni </a:t>
            </a:r>
          </a:p>
          <a:p>
            <a:pPr marL="0" indent="0" algn="ctr"/>
            <a:endParaRPr lang="it-IT" sz="3000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fontAlgn="auto" hangingPunct="0"/>
            <a:r>
              <a:rPr lang="it-IT" sz="2000" dirty="0"/>
              <a:t>Beni oggetto dell’iper ammortamento e loro caratteristiche.</a:t>
            </a:r>
          </a:p>
          <a:p>
            <a:pPr marL="0" indent="0" algn="just" fontAlgn="auto" hangingPunct="0">
              <a:spcBef>
                <a:spcPts val="600"/>
              </a:spcBef>
            </a:pPr>
            <a:r>
              <a:rPr lang="it-IT" sz="2000" b="1" dirty="0"/>
              <a:t>Allegato A</a:t>
            </a:r>
            <a:r>
              <a:rPr lang="it-IT" sz="2000" dirty="0"/>
              <a:t>:</a:t>
            </a:r>
          </a:p>
          <a:p>
            <a:pPr marL="900000" indent="-514350" algn="just" fontAlgn="auto" hangingPunct="0">
              <a:buFont typeface="+mj-lt"/>
              <a:buAutoNum type="arabicParenR"/>
            </a:pPr>
            <a:r>
              <a:rPr lang="it-IT" sz="1400" b="1" dirty="0"/>
              <a:t>Beni strumentali </a:t>
            </a:r>
            <a:r>
              <a:rPr lang="it-IT" sz="1400" dirty="0"/>
              <a:t>il cui funzionamento è  controllato  da  sistemi computerizzati o gestito tramite opportuni sensori e azionamenti;</a:t>
            </a:r>
          </a:p>
          <a:p>
            <a:pPr marL="900000" indent="-514350" algn="just" fontAlgn="auto" hangingPunct="0">
              <a:buFont typeface="+mj-lt"/>
              <a:buAutoNum type="arabicParenR"/>
            </a:pPr>
            <a:r>
              <a:rPr lang="it-IT" sz="1400" dirty="0"/>
              <a:t>Sistemi per l’assicurazione della qualità e della sostenibilità;</a:t>
            </a:r>
          </a:p>
          <a:p>
            <a:pPr marL="900000" indent="-514350" algn="just" fontAlgn="auto" hangingPunct="0">
              <a:buFont typeface="+mj-lt"/>
              <a:buAutoNum type="arabicParenR"/>
            </a:pPr>
            <a:r>
              <a:rPr lang="it-IT" sz="1400" dirty="0"/>
              <a:t>Dispositivi per l’interazione uomo macchina e per il miglioramento dell’ergonomia e della sicurezza del posto di lavoro in logica «4.0».</a:t>
            </a:r>
          </a:p>
          <a:p>
            <a:pPr marL="0" indent="0" algn="just" fontAlgn="auto" hangingPunct="0">
              <a:spcBef>
                <a:spcPts val="600"/>
              </a:spcBef>
            </a:pPr>
            <a:r>
              <a:rPr lang="it-IT" sz="2000" b="1" dirty="0"/>
              <a:t>Allegato B</a:t>
            </a:r>
            <a:r>
              <a:rPr lang="it-IT" sz="2000" dirty="0"/>
              <a:t>:</a:t>
            </a:r>
          </a:p>
          <a:p>
            <a:pPr marL="900000" indent="-514350" algn="just" fontAlgn="auto" hangingPunct="0">
              <a:buFont typeface="+mj-lt"/>
              <a:buAutoNum type="arabicParenR"/>
            </a:pPr>
            <a:r>
              <a:rPr lang="it-IT" sz="1400" b="1" dirty="0"/>
              <a:t>Beni immateriali </a:t>
            </a:r>
            <a:r>
              <a:rPr lang="it-IT" sz="1400" dirty="0"/>
              <a:t>(software, sistemi e system </a:t>
            </a:r>
            <a:r>
              <a:rPr lang="it-IT" sz="1400" dirty="0" err="1"/>
              <a:t>integration</a:t>
            </a:r>
            <a:r>
              <a:rPr lang="it-IT" sz="1400" dirty="0"/>
              <a:t>, piattaforme e applicazioni) connessi a investimenti in beni materiali «Industria 4.0».</a:t>
            </a:r>
          </a:p>
          <a:p>
            <a:pPr marL="514350" indent="-514350" algn="just" fontAlgn="auto" hangingPunct="0">
              <a:buFont typeface="+mj-lt"/>
              <a:buAutoNum type="arabicParenR"/>
            </a:pPr>
            <a:endParaRPr lang="it-IT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19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663226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578A1C5C-1243-4C05-B0F9-239DCE6E7099}"/>
              </a:ext>
            </a:extLst>
          </p:cNvPr>
          <p:cNvSpPr txBox="1"/>
          <p:nvPr/>
        </p:nvSpPr>
        <p:spPr>
          <a:xfrm>
            <a:off x="577000" y="260648"/>
            <a:ext cx="7172325" cy="646331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36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Agenda</a:t>
            </a:r>
            <a:endParaRPr lang="it-IT" sz="3200" b="1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4" name="CasellaDiTesto 13">
            <a:extLst>
              <a:ext uri="{FF2B5EF4-FFF2-40B4-BE49-F238E27FC236}">
                <a16:creationId xmlns:a16="http://schemas.microsoft.com/office/drawing/2014/main" id="{C759691A-D264-4402-900B-1F02D86BFD23}"/>
              </a:ext>
            </a:extLst>
          </p:cNvPr>
          <p:cNvSpPr txBox="1"/>
          <p:nvPr/>
        </p:nvSpPr>
        <p:spPr>
          <a:xfrm>
            <a:off x="577000" y="1484784"/>
            <a:ext cx="5960372" cy="440120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Il Piano Nazionale Impresa 4.0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Cos’è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I vantaggi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Le misure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Il credito d’imposta R&amp;S e l’iper ammortamento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CIR&amp;S - descrizione generale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Iper ammortamento - descrizione generale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it-IT" sz="2000" dirty="0">
              <a:latin typeface="+mj-lt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b="1" dirty="0">
                <a:solidFill>
                  <a:schemeClr val="accent2">
                    <a:lumMod val="75000"/>
                  </a:schemeClr>
                </a:solidFill>
                <a:latin typeface="+mj-lt"/>
              </a:rPr>
              <a:t> Cosa cambia dal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CIR&amp;S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Iper ammortamento 2019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it-IT" sz="2000" dirty="0">
                <a:latin typeface="+mj-lt"/>
              </a:rPr>
              <a:t>Altre misure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7257256" y="1484784"/>
            <a:ext cx="1985636" cy="4146222"/>
            <a:chOff x="6446860" y="1062990"/>
            <a:chExt cx="2371705" cy="4889172"/>
          </a:xfrm>
        </p:grpSpPr>
        <p:pic>
          <p:nvPicPr>
            <p:cNvPr id="5" name="Immagine 4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46860" y="1062990"/>
              <a:ext cx="2371705" cy="4889172"/>
            </a:xfrm>
            <a:prstGeom prst="snip2Diag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88900" algn="tl" rotWithShape="0">
                <a:srgbClr val="000000">
                  <a:alpha val="45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sp>
          <p:nvSpPr>
            <p:cNvPr id="6" name="CasellaDiTesto 5"/>
            <p:cNvSpPr txBox="1"/>
            <p:nvPr/>
          </p:nvSpPr>
          <p:spPr>
            <a:xfrm>
              <a:off x="7453692" y="3303270"/>
              <a:ext cx="441142" cy="2648892"/>
            </a:xfrm>
            <a:prstGeom prst="rect">
              <a:avLst/>
            </a:prstGeom>
            <a:noFill/>
          </p:spPr>
          <p:txBody>
            <a:bodyPr vert="vert" wrap="square" rtlCol="0">
              <a:spAutoFit/>
            </a:bodyPr>
            <a:lstStyle/>
            <a:p>
              <a:r>
                <a:rPr lang="it-IT" sz="1200" dirty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ver There" panose="03000600000000000000" pitchFamily="66" charset="0"/>
                </a:rPr>
                <a:t>Industria</a:t>
              </a:r>
              <a:r>
                <a:rPr lang="it-IT" sz="1200" dirty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Chicago" panose="020B0806080604040204" pitchFamily="34" charset="0"/>
                </a:rPr>
                <a:t>   </a:t>
              </a:r>
              <a:r>
                <a:rPr lang="it-IT" sz="1200" dirty="0">
                  <a:solidFill>
                    <a:srgbClr val="0070C0"/>
                  </a:solidFill>
                  <a:effectLst>
                    <a:outerShdw blurRad="50800" dist="38100" dir="2700000" algn="tl" rotWithShape="0">
                      <a:prstClr val="black">
                        <a:alpha val="40000"/>
                      </a:prstClr>
                    </a:outerShdw>
                  </a:effectLst>
                  <a:latin typeface="Over There" panose="03000600000000000000" pitchFamily="66" charset="0"/>
                </a:rPr>
                <a:t>4.0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013374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kern="1200" dirty="0"/>
              <a:t>L’iper ammortamento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20552" y="1576228"/>
            <a:ext cx="7886700" cy="3705544"/>
          </a:xfrm>
        </p:spPr>
        <p:txBody>
          <a:bodyPr>
            <a:noAutofit/>
          </a:bodyPr>
          <a:lstStyle/>
          <a:p>
            <a:pPr marL="0" indent="0" algn="ctr"/>
            <a:r>
              <a:rPr lang="it-IT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Requisiti beni strumentali (Allegato A, gruppo 1)</a:t>
            </a:r>
          </a:p>
          <a:p>
            <a:pPr marL="0" indent="0" algn="ctr"/>
            <a:endParaRPr lang="it-IT" sz="3300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algn="ctr"/>
            <a:endParaRPr lang="it-IT" sz="3300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fontAlgn="auto" hangingPunct="0"/>
            <a:r>
              <a:rPr lang="it-IT" sz="2000" dirty="0"/>
              <a:t>I beni strumentali devono possedere </a:t>
            </a:r>
            <a:r>
              <a:rPr lang="it-IT" sz="2000" b="1" dirty="0"/>
              <a:t>5 requisiti obbligatori</a:t>
            </a:r>
            <a:r>
              <a:rPr lang="it-IT" sz="2000" dirty="0"/>
              <a:t>:</a:t>
            </a:r>
          </a:p>
          <a:p>
            <a:pPr lvl="0" fontAlgn="auto" hangingPunc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000" dirty="0"/>
              <a:t>controllo per mezzo di </a:t>
            </a:r>
            <a:r>
              <a:rPr lang="it-IT" sz="2000" b="1" dirty="0"/>
              <a:t>CNC</a:t>
            </a:r>
            <a:r>
              <a:rPr lang="it-IT" sz="2000" dirty="0"/>
              <a:t> e/o </a:t>
            </a:r>
            <a:r>
              <a:rPr lang="it-IT" sz="2000" b="1" dirty="0"/>
              <a:t>PLC</a:t>
            </a:r>
            <a:r>
              <a:rPr lang="it-IT" sz="2000" dirty="0"/>
              <a:t>;</a:t>
            </a:r>
          </a:p>
          <a:p>
            <a:pPr lvl="0" fontAlgn="auto" hangingPunc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000" b="1" dirty="0"/>
              <a:t>interconnessione</a:t>
            </a:r>
            <a:r>
              <a:rPr lang="it-IT" sz="2000" dirty="0"/>
              <a:t> ai sistemi informatici di fabbrica;</a:t>
            </a:r>
          </a:p>
          <a:p>
            <a:pPr lvl="0" fontAlgn="auto" hangingPunc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000" b="1" dirty="0"/>
              <a:t>integrazione</a:t>
            </a:r>
            <a:r>
              <a:rPr lang="it-IT" sz="2000" dirty="0"/>
              <a:t> automatizzata con il sistema logistico della fabbrica o con la rete di fornitura e/o con altre macchine del ciclo produttivo;</a:t>
            </a:r>
          </a:p>
          <a:p>
            <a:pPr lvl="0" fontAlgn="auto" hangingPunc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000" b="1" dirty="0"/>
              <a:t>interfaccia uomo-macchina </a:t>
            </a:r>
            <a:r>
              <a:rPr lang="it-IT" sz="2000" dirty="0"/>
              <a:t>semplice ed intuitiva;</a:t>
            </a:r>
          </a:p>
          <a:p>
            <a:pPr lvl="0" hangingPunc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000" dirty="0"/>
              <a:t>rispondenza ai più recenti parametri di </a:t>
            </a:r>
            <a:r>
              <a:rPr lang="it-IT" sz="2000" b="1" dirty="0"/>
              <a:t>sicurezza, salute e igiene</a:t>
            </a:r>
            <a:r>
              <a:rPr lang="it-IT" sz="2000" dirty="0"/>
              <a:t> del lavoro.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20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5623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kern="1200" dirty="0"/>
              <a:t>L’iper ammortamento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650" y="1844824"/>
            <a:ext cx="7886700" cy="3705544"/>
          </a:xfrm>
        </p:spPr>
        <p:txBody>
          <a:bodyPr>
            <a:normAutofit fontScale="92500"/>
          </a:bodyPr>
          <a:lstStyle/>
          <a:p>
            <a:pPr marL="0" lvl="0" indent="0" algn="ctr"/>
            <a:r>
              <a:rPr lang="it-IT" b="1" kern="1200" dirty="0">
                <a:solidFill>
                  <a:srgbClr val="0073AA"/>
                </a:solidFill>
                <a:ea typeface="+mj-ea"/>
              </a:rPr>
              <a:t>Requisiti beni strumentali (Allegato A, gruppo 1)</a:t>
            </a:r>
          </a:p>
          <a:p>
            <a:pPr marL="0" indent="0" algn="ctr"/>
            <a:endParaRPr lang="it-IT" sz="3000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algn="ctr"/>
            <a:endParaRPr lang="it-IT" sz="3000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fontAlgn="auto" hangingPunct="0"/>
            <a:r>
              <a:rPr lang="it-IT" sz="2000" dirty="0"/>
              <a:t>Almeno</a:t>
            </a:r>
            <a:r>
              <a:rPr lang="it-IT" sz="2000" b="1" dirty="0"/>
              <a:t> 2 requisiti ulteriori</a:t>
            </a:r>
            <a:r>
              <a:rPr lang="it-IT" sz="2000" dirty="0"/>
              <a:t>:</a:t>
            </a:r>
          </a:p>
          <a:p>
            <a:pPr lvl="0" fontAlgn="auto" hangingPunc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000" dirty="0"/>
              <a:t>sistemi di </a:t>
            </a:r>
            <a:r>
              <a:rPr lang="it-IT" sz="2000" b="1" dirty="0" err="1"/>
              <a:t>telemanutenzione</a:t>
            </a:r>
            <a:r>
              <a:rPr lang="it-IT" sz="2000" dirty="0"/>
              <a:t> e/o </a:t>
            </a:r>
            <a:r>
              <a:rPr lang="it-IT" sz="2000" b="1" dirty="0"/>
              <a:t>telediagnosi</a:t>
            </a:r>
            <a:r>
              <a:rPr lang="it-IT" sz="2000" dirty="0"/>
              <a:t> e/o </a:t>
            </a:r>
            <a:r>
              <a:rPr lang="it-IT" sz="2000" b="1" dirty="0"/>
              <a:t>controllo</a:t>
            </a:r>
            <a:r>
              <a:rPr lang="it-IT" sz="2000" dirty="0"/>
              <a:t> in remoto;</a:t>
            </a:r>
          </a:p>
          <a:p>
            <a:pPr lvl="0" fontAlgn="auto" hangingPunct="0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000" b="1" dirty="0"/>
              <a:t>monitoraggio</a:t>
            </a:r>
            <a:r>
              <a:rPr lang="it-IT" sz="2000" dirty="0"/>
              <a:t> </a:t>
            </a:r>
            <a:r>
              <a:rPr lang="it-IT" sz="2000" b="1" dirty="0"/>
              <a:t>continuo</a:t>
            </a:r>
            <a:r>
              <a:rPr lang="it-IT" sz="2000" dirty="0"/>
              <a:t> delle condizioni di lavoro e dei parametri di processo;</a:t>
            </a:r>
          </a:p>
          <a:p>
            <a:pPr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000" dirty="0"/>
              <a:t>caratteristiche di integrazione tra macchina fisica e/o impianto con la modellizzazione e/o la simulazione del proprio comportamento nello svolgimento del processo (</a:t>
            </a:r>
            <a:r>
              <a:rPr lang="it-IT" sz="2000" b="1" dirty="0"/>
              <a:t>sistema</a:t>
            </a:r>
            <a:r>
              <a:rPr lang="it-IT" sz="2000" dirty="0"/>
              <a:t> </a:t>
            </a:r>
            <a:r>
              <a:rPr lang="it-IT" sz="2000" b="1" dirty="0" err="1"/>
              <a:t>cyberfisico</a:t>
            </a:r>
            <a:r>
              <a:rPr lang="it-IT" sz="2000" dirty="0"/>
              <a:t>).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1671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kern="1200" dirty="0"/>
              <a:t>L’iper ammortamento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650" y="1628800"/>
            <a:ext cx="7886700" cy="4392488"/>
          </a:xfrm>
        </p:spPr>
        <p:txBody>
          <a:bodyPr>
            <a:normAutofit/>
          </a:bodyPr>
          <a:lstStyle/>
          <a:p>
            <a:pPr marL="0" indent="0" algn="ctr"/>
            <a:r>
              <a:rPr lang="it-IT" sz="30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Come fruirne?</a:t>
            </a:r>
            <a:endParaRPr lang="it-IT" sz="35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/>
            <a:endParaRPr lang="it-IT" sz="1600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algn="just"/>
            <a:r>
              <a:rPr lang="it-IT" sz="2000" dirty="0"/>
              <a:t>L’impresa è tenuta a produrre una </a:t>
            </a:r>
            <a:r>
              <a:rPr lang="it-IT" sz="2000" b="1" dirty="0"/>
              <a:t>dichiarazione</a:t>
            </a:r>
            <a:r>
              <a:rPr lang="it-IT" sz="2000" dirty="0"/>
              <a:t> resa dal legale rappresentante </a:t>
            </a:r>
          </a:p>
          <a:p>
            <a:pPr marL="0" indent="0" algn="just"/>
            <a:r>
              <a:rPr lang="it-IT" sz="2000" u="sng" dirty="0"/>
              <a:t>oppure</a:t>
            </a:r>
            <a:r>
              <a:rPr lang="it-IT" sz="2000" dirty="0"/>
              <a:t>, </a:t>
            </a:r>
          </a:p>
          <a:p>
            <a:pPr marL="0" indent="0" algn="just"/>
            <a:r>
              <a:rPr lang="it-IT" sz="2000" dirty="0"/>
              <a:t>per i beni aventi ciascuno un </a:t>
            </a:r>
            <a:r>
              <a:rPr lang="it-IT" sz="2000" b="1" dirty="0"/>
              <a:t>costo</a:t>
            </a:r>
            <a:r>
              <a:rPr lang="it-IT" sz="2000" dirty="0"/>
              <a:t> di acquisizione </a:t>
            </a:r>
            <a:r>
              <a:rPr lang="it-IT" sz="2000" b="1" dirty="0"/>
              <a:t>superiore a 500.000 €</a:t>
            </a:r>
            <a:r>
              <a:rPr lang="it-IT" sz="2000" dirty="0"/>
              <a:t>, una </a:t>
            </a:r>
            <a:r>
              <a:rPr lang="it-IT" sz="2000" b="1" dirty="0"/>
              <a:t>perizia tecnica giurata </a:t>
            </a:r>
            <a:r>
              <a:rPr lang="it-IT" sz="2000" dirty="0"/>
              <a:t>rilasciata da un ingegnere o da un perito industriale iscritti nei rispettivi albi professionali,</a:t>
            </a:r>
          </a:p>
          <a:p>
            <a:pPr marL="0" indent="0" algn="just"/>
            <a:endParaRPr lang="it-IT" sz="2000" dirty="0"/>
          </a:p>
          <a:p>
            <a:pPr marL="0" indent="0" algn="just"/>
            <a:r>
              <a:rPr lang="it-IT" sz="2000" u="sng" dirty="0"/>
              <a:t>attestanti</a:t>
            </a:r>
            <a:r>
              <a:rPr lang="it-IT" sz="2000" dirty="0"/>
              <a:t> che il bene </a:t>
            </a:r>
            <a:r>
              <a:rPr lang="it-IT" sz="2000" b="1" dirty="0"/>
              <a:t>possiede caratteristiche tecniche </a:t>
            </a:r>
            <a:r>
              <a:rPr lang="it-IT" sz="2000" dirty="0"/>
              <a:t>richieste dalla normativa ed è </a:t>
            </a:r>
            <a:r>
              <a:rPr lang="it-IT" sz="2000" b="1" dirty="0"/>
              <a:t>interconnesso</a:t>
            </a:r>
            <a:r>
              <a:rPr lang="it-IT" sz="2000" dirty="0"/>
              <a:t> al sistema aziendale di gestione della produzione o alla rete di fornitura.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09207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it-IT" sz="4000" kern="1200" dirty="0"/>
              <a:t>Cosa cambia dal 2019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r"/>
            <a:r>
              <a:rPr lang="it-IT" b="1" dirty="0"/>
              <a:t>Variazioni alle normative di Credito d’Imposta R&amp;S e Iper Ammortamento apportate dalla </a:t>
            </a:r>
            <a:r>
              <a:rPr lang="it-IT" b="1" u="sng" dirty="0"/>
              <a:t>Legge di Bilancio 2019</a:t>
            </a:r>
          </a:p>
        </p:txBody>
      </p:sp>
    </p:spTree>
    <p:extLst>
      <p:ext uri="{BB962C8B-B14F-4D97-AF65-F5344CB8AC3E}">
        <p14:creationId xmlns:p14="http://schemas.microsoft.com/office/powerpoint/2010/main" val="2229060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9650" y="277851"/>
            <a:ext cx="7886700" cy="1005841"/>
          </a:xfrm>
        </p:spPr>
        <p:txBody>
          <a:bodyPr>
            <a:noAutofit/>
          </a:bodyPr>
          <a:lstStyle/>
          <a:p>
            <a:r>
              <a:rPr lang="it-IT" kern="1200" dirty="0"/>
              <a:t>Cosa cambia dal 2019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650" y="2352356"/>
            <a:ext cx="7886700" cy="3705544"/>
          </a:xfrm>
        </p:spPr>
        <p:txBody>
          <a:bodyPr>
            <a:normAutofit/>
          </a:bodyPr>
          <a:lstStyle/>
          <a:p>
            <a:pPr marL="0" indent="0" algn="ctr"/>
            <a:r>
              <a:rPr lang="it-IT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Variazioni percentuali contributive</a:t>
            </a:r>
          </a:p>
          <a:p>
            <a:pPr marL="0" indent="0" algn="ctr"/>
            <a:endParaRPr lang="it-IT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algn="ctr"/>
            <a:endParaRPr lang="it-IT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algn="just"/>
            <a:r>
              <a:rPr lang="it-IT" u="sng" dirty="0"/>
              <a:t>Restano al 50%</a:t>
            </a:r>
            <a:r>
              <a:rPr lang="it-IT" dirty="0"/>
              <a:t>:</a:t>
            </a: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000" dirty="0"/>
              <a:t>spese del </a:t>
            </a:r>
            <a:r>
              <a:rPr lang="it-IT" sz="2000" b="1" dirty="0"/>
              <a:t>personale</a:t>
            </a:r>
            <a:r>
              <a:rPr lang="it-IT" sz="2000" dirty="0"/>
              <a:t> titolare di un </a:t>
            </a:r>
            <a:r>
              <a:rPr lang="it-IT" sz="2000" b="1" dirty="0"/>
              <a:t>rapporto di lavoro subordinato</a:t>
            </a:r>
            <a:r>
              <a:rPr lang="it-IT" sz="2000" dirty="0"/>
              <a:t> direttamente impiegato in attività di ricerca e sviluppo;</a:t>
            </a:r>
          </a:p>
          <a:p>
            <a:pPr lvl="0" algn="just">
              <a:spcBef>
                <a:spcPts val="600"/>
              </a:spcBef>
              <a:buFont typeface="Wingdings" panose="05000000000000000000" pitchFamily="2" charset="2"/>
              <a:buChar char="§"/>
            </a:pPr>
            <a:r>
              <a:rPr lang="it-IT" sz="2000" dirty="0"/>
              <a:t>attività di ricerca e sviluppo </a:t>
            </a:r>
            <a:r>
              <a:rPr lang="it-IT" sz="2000" b="1" dirty="0"/>
              <a:t>commissionate a terzi</a:t>
            </a:r>
            <a:r>
              <a:rPr lang="it-IT" sz="2000" dirty="0"/>
              <a:t>, solo per i contratti stipulati con </a:t>
            </a:r>
            <a:r>
              <a:rPr lang="it-IT" sz="2000" b="1" dirty="0"/>
              <a:t>Università, enti</a:t>
            </a:r>
            <a:r>
              <a:rPr lang="it-IT" sz="2000" dirty="0"/>
              <a:t> e </a:t>
            </a:r>
            <a:r>
              <a:rPr lang="it-IT" sz="2000" b="1" dirty="0"/>
              <a:t>organismi di ricerca</a:t>
            </a:r>
            <a:r>
              <a:rPr lang="it-IT" sz="2000" dirty="0"/>
              <a:t>, nonché con </a:t>
            </a:r>
            <a:r>
              <a:rPr lang="it-IT" sz="2000" b="1" dirty="0"/>
              <a:t>startup</a:t>
            </a:r>
            <a:r>
              <a:rPr lang="it-IT" sz="2000" dirty="0"/>
              <a:t> </a:t>
            </a:r>
            <a:r>
              <a:rPr lang="it-IT" sz="2000" b="1" dirty="0"/>
              <a:t>e</a:t>
            </a:r>
            <a:r>
              <a:rPr lang="it-IT" sz="2000" dirty="0"/>
              <a:t> </a:t>
            </a:r>
            <a:r>
              <a:rPr lang="it-IT" sz="2000" b="1" dirty="0"/>
              <a:t>PMI innovative indipendenti</a:t>
            </a:r>
            <a:r>
              <a:rPr lang="it-IT" sz="2000" dirty="0"/>
              <a:t>.</a:t>
            </a:r>
          </a:p>
          <a:p>
            <a:pPr marL="0" indent="0" algn="just"/>
            <a:endParaRPr lang="it-IT" dirty="0"/>
          </a:p>
        </p:txBody>
      </p:sp>
      <p:sp>
        <p:nvSpPr>
          <p:cNvPr id="7" name="Segnaposto contenuto 2"/>
          <p:cNvSpPr txBox="1">
            <a:spLocks/>
          </p:cNvSpPr>
          <p:nvPr/>
        </p:nvSpPr>
        <p:spPr>
          <a:xfrm>
            <a:off x="1009650" y="1585596"/>
            <a:ext cx="7875270" cy="391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7263">
              <a:spcBef>
                <a:spcPct val="0"/>
              </a:spcBef>
              <a:buNone/>
            </a:pPr>
            <a:r>
              <a:rPr lang="it-IT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Credito d’Imposta R&amp;S</a:t>
            </a:r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7316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21080" y="1772816"/>
            <a:ext cx="7886700" cy="3979865"/>
          </a:xfrm>
        </p:spPr>
        <p:txBody>
          <a:bodyPr>
            <a:noAutofit/>
          </a:bodyPr>
          <a:lstStyle/>
          <a:p>
            <a:pPr marL="0" indent="0" algn="ctr"/>
            <a:r>
              <a:rPr lang="it-IT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Variazioni percentuali contributive</a:t>
            </a:r>
          </a:p>
          <a:p>
            <a:pPr marL="0" indent="0" algn="ctr"/>
            <a:endParaRPr lang="it-IT" sz="34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just"/>
            <a:r>
              <a:rPr lang="it-IT" sz="1800" u="sng" dirty="0"/>
              <a:t>Scendono al 25%</a:t>
            </a:r>
            <a:r>
              <a:rPr lang="it-IT" sz="1800" dirty="0"/>
              <a:t>: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it-IT" sz="1600" b="1" dirty="0"/>
              <a:t>attività di ricerca e sviluppo realizzate da personale</a:t>
            </a:r>
            <a:r>
              <a:rPr lang="it-IT" sz="1600" dirty="0"/>
              <a:t> titolare di un rapporto di lavoro </a:t>
            </a:r>
            <a:r>
              <a:rPr lang="it-IT" sz="1600" b="1" dirty="0"/>
              <a:t>autonomo</a:t>
            </a:r>
            <a:r>
              <a:rPr lang="it-IT" sz="1600" dirty="0"/>
              <a:t> o comunque diverso dal lavoro subordinato;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it-IT" sz="1600" dirty="0"/>
              <a:t>attività di ricerca e sviluppo </a:t>
            </a:r>
            <a:r>
              <a:rPr lang="it-IT" sz="1600" b="1" dirty="0"/>
              <a:t>commissionate a terzi</a:t>
            </a:r>
            <a:r>
              <a:rPr lang="it-IT" sz="1600" dirty="0"/>
              <a:t> (</a:t>
            </a:r>
            <a:r>
              <a:rPr lang="it-IT" sz="1600" b="1" dirty="0"/>
              <a:t>diversi </a:t>
            </a:r>
            <a:r>
              <a:rPr lang="it-IT" sz="1600" dirty="0"/>
              <a:t>da startup e PMI innovative, Università ed enti di ricerca);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it-IT" sz="1600" b="1" dirty="0"/>
              <a:t>quote di ammortamento</a:t>
            </a:r>
            <a:r>
              <a:rPr lang="it-IT" sz="1600" dirty="0"/>
              <a:t> delle spese di acquisizione o utilizzazione di </a:t>
            </a:r>
            <a:r>
              <a:rPr lang="it-IT" sz="1600" b="1" dirty="0"/>
              <a:t>strumenti e attrezzature</a:t>
            </a:r>
            <a:r>
              <a:rPr lang="it-IT" sz="1600" dirty="0"/>
              <a:t> di laboratorio;</a:t>
            </a:r>
          </a:p>
          <a:p>
            <a:pPr lvl="0" algn="just">
              <a:buFont typeface="Wingdings" panose="05000000000000000000" pitchFamily="2" charset="2"/>
              <a:buChar char="§"/>
            </a:pPr>
            <a:r>
              <a:rPr lang="it-IT" sz="1600" b="1" dirty="0"/>
              <a:t>competenze tecniche e privative industriali</a:t>
            </a:r>
            <a:r>
              <a:rPr lang="it-IT" sz="1600" dirty="0"/>
              <a:t>;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600" b="1" dirty="0"/>
              <a:t>materiali e forniture</a:t>
            </a:r>
            <a:r>
              <a:rPr lang="it-IT" sz="1600" dirty="0"/>
              <a:t> direttamente </a:t>
            </a:r>
            <a:r>
              <a:rPr lang="it-IT" sz="1600" b="1" dirty="0"/>
              <a:t>impiegati</a:t>
            </a:r>
            <a:r>
              <a:rPr lang="it-IT" sz="1600" dirty="0"/>
              <a:t> nelle attività di ricerca e sviluppo anche per la </a:t>
            </a:r>
            <a:r>
              <a:rPr lang="it-IT" sz="1600" b="1" dirty="0"/>
              <a:t>realizzazione di prototipi o impianti pilota</a:t>
            </a:r>
            <a:r>
              <a:rPr lang="it-IT" sz="1600" dirty="0"/>
              <a:t> relativi alle fasi della ricerca industriale e dello sviluppo sperimentale.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009650" y="137158"/>
            <a:ext cx="7886700" cy="1005841"/>
          </a:xfrm>
        </p:spPr>
        <p:txBody>
          <a:bodyPr>
            <a:noAutofit/>
          </a:bodyPr>
          <a:lstStyle/>
          <a:p>
            <a:r>
              <a:rPr lang="it-IT" kern="1200" dirty="0"/>
              <a:t>Cosa cambia dal 2019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009650" y="1105319"/>
            <a:ext cx="7875270" cy="391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7263">
              <a:spcBef>
                <a:spcPct val="0"/>
              </a:spcBef>
              <a:buNone/>
            </a:pPr>
            <a:r>
              <a:rPr lang="it-IT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Credito d’Imposta R&amp;S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9258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650" y="2627753"/>
            <a:ext cx="7886700" cy="3694115"/>
          </a:xfrm>
        </p:spPr>
        <p:txBody>
          <a:bodyPr>
            <a:normAutofit/>
          </a:bodyPr>
          <a:lstStyle/>
          <a:p>
            <a:pPr marL="0" indent="0" algn="ctr"/>
            <a:r>
              <a:rPr lang="it-IT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Variazioni formali</a:t>
            </a:r>
          </a:p>
          <a:p>
            <a:pPr marL="0" indent="0" algn="ctr"/>
            <a:endParaRPr lang="it-IT" sz="28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/>
            <a:endParaRPr lang="it-IT" sz="2800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just"/>
            <a:r>
              <a:rPr lang="it-IT" sz="2000" dirty="0"/>
              <a:t>Con effetto retroattivo all’anno 2018, </a:t>
            </a:r>
            <a:r>
              <a:rPr lang="it-IT" sz="2000" b="1" dirty="0"/>
              <a:t>tutte le imprese sono tenute</a:t>
            </a:r>
            <a:r>
              <a:rPr lang="it-IT" sz="2000" dirty="0"/>
              <a:t> </a:t>
            </a:r>
          </a:p>
          <a:p>
            <a:pPr marL="0" indent="0" algn="just"/>
            <a:endParaRPr lang="it-IT" sz="2000" dirty="0"/>
          </a:p>
          <a:p>
            <a:pPr marL="360000" indent="0" algn="just"/>
            <a:r>
              <a:rPr lang="it-IT" sz="2000" dirty="0"/>
              <a:t>a redigere e conservare un </a:t>
            </a:r>
            <a:r>
              <a:rPr lang="it-IT" sz="2000" b="1" dirty="0"/>
              <a:t>fascicolo tecnico </a:t>
            </a:r>
            <a:r>
              <a:rPr lang="it-IT" sz="2000" dirty="0"/>
              <a:t>con la </a:t>
            </a:r>
            <a:r>
              <a:rPr lang="it-IT" sz="2000" b="1" dirty="0"/>
              <a:t>descrizione dei progetti </a:t>
            </a:r>
            <a:r>
              <a:rPr lang="it-IT" sz="2000" dirty="0"/>
              <a:t>sviluppati e </a:t>
            </a:r>
          </a:p>
          <a:p>
            <a:pPr marL="360000" indent="0" algn="just"/>
            <a:endParaRPr lang="it-IT" sz="2000" dirty="0"/>
          </a:p>
          <a:p>
            <a:pPr marL="360000" indent="0" algn="just"/>
            <a:r>
              <a:rPr lang="it-IT" sz="2000" dirty="0"/>
              <a:t>a </a:t>
            </a:r>
            <a:r>
              <a:rPr lang="it-IT" sz="2000" b="1" dirty="0"/>
              <a:t>certificare le spese </a:t>
            </a:r>
            <a:r>
              <a:rPr lang="it-IT" sz="2000" dirty="0"/>
              <a:t>R&amp;S inserite a credito d’imposta. 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009650" y="411481"/>
            <a:ext cx="7886700" cy="1005841"/>
          </a:xfrm>
        </p:spPr>
        <p:txBody>
          <a:bodyPr>
            <a:noAutofit/>
          </a:bodyPr>
          <a:lstStyle/>
          <a:p>
            <a:r>
              <a:rPr lang="it-IT" kern="1200" dirty="0"/>
              <a:t>Cosa cambia dal 2019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009650" y="1585596"/>
            <a:ext cx="7875270" cy="391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7263">
              <a:spcBef>
                <a:spcPct val="0"/>
              </a:spcBef>
              <a:buNone/>
            </a:pPr>
            <a:r>
              <a:rPr lang="it-IT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Il Credito d’Imposta R&amp;S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26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20946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77060" y="2474970"/>
            <a:ext cx="7886700" cy="3979865"/>
          </a:xfrm>
        </p:spPr>
        <p:txBody>
          <a:bodyPr>
            <a:normAutofit/>
          </a:bodyPr>
          <a:lstStyle/>
          <a:p>
            <a:pPr marL="0" indent="0" algn="ctr"/>
            <a:r>
              <a:rPr lang="it-IT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Proroga</a:t>
            </a:r>
            <a:endParaRPr lang="it-IT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/>
            <a:endParaRPr lang="it-IT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/>
            <a:endParaRPr lang="it-IT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just" fontAlgn="auto" hangingPunct="0"/>
            <a:r>
              <a:rPr lang="it-IT" sz="2000" dirty="0"/>
              <a:t>Acquisti effettuati entro il termine del </a:t>
            </a:r>
            <a:r>
              <a:rPr lang="it-IT" sz="2000" b="1" dirty="0"/>
              <a:t>31.12.2019</a:t>
            </a:r>
            <a:r>
              <a:rPr lang="it-IT" sz="2000" dirty="0"/>
              <a:t>.</a:t>
            </a:r>
          </a:p>
          <a:p>
            <a:pPr marL="0" indent="0" algn="just" fontAlgn="auto" hangingPunct="0"/>
            <a:endParaRPr lang="it-IT" sz="2000" dirty="0"/>
          </a:p>
          <a:p>
            <a:pPr marL="0" indent="0" algn="just" fontAlgn="auto" hangingPunct="0"/>
            <a:r>
              <a:rPr lang="it-IT" sz="2000" dirty="0"/>
              <a:t>Qualora l'</a:t>
            </a:r>
            <a:r>
              <a:rPr lang="it-IT" sz="2000" b="1" dirty="0"/>
              <a:t>ordine</a:t>
            </a:r>
            <a:r>
              <a:rPr lang="it-IT" sz="2000" dirty="0"/>
              <a:t> al fornitore sia accettato entro il 31.12.2019, ed entro tale data sia versato l'</a:t>
            </a:r>
            <a:r>
              <a:rPr lang="it-IT" sz="2000" b="1" dirty="0"/>
              <a:t>acconto</a:t>
            </a:r>
            <a:r>
              <a:rPr lang="it-IT" sz="2000" dirty="0"/>
              <a:t> almeno pari al 20%, </a:t>
            </a:r>
          </a:p>
          <a:p>
            <a:pPr marL="0" indent="0" algn="just" fontAlgn="auto" hangingPunct="0"/>
            <a:endParaRPr lang="it-IT" sz="2000" dirty="0"/>
          </a:p>
          <a:p>
            <a:pPr marL="0" indent="0" algn="just" fontAlgn="auto" hangingPunct="0"/>
            <a:r>
              <a:rPr lang="it-IT" sz="2000" dirty="0"/>
              <a:t>il </a:t>
            </a:r>
            <a:r>
              <a:rPr lang="it-IT" sz="2000" b="1" dirty="0"/>
              <a:t>completamento</a:t>
            </a:r>
            <a:r>
              <a:rPr lang="it-IT" sz="2000" dirty="0"/>
              <a:t> degli investimenti potrà essere effettuato entro il </a:t>
            </a:r>
            <a:r>
              <a:rPr lang="it-IT" sz="2000" b="1" dirty="0"/>
              <a:t>31.12.2020</a:t>
            </a:r>
            <a:r>
              <a:rPr lang="it-IT" sz="2000" dirty="0"/>
              <a:t>.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009650" y="411481"/>
            <a:ext cx="7886700" cy="1005841"/>
          </a:xfrm>
        </p:spPr>
        <p:txBody>
          <a:bodyPr>
            <a:noAutofit/>
          </a:bodyPr>
          <a:lstStyle/>
          <a:p>
            <a:r>
              <a:rPr lang="it-IT" kern="1200" dirty="0"/>
              <a:t>Cosa cambia dal 2019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009650" y="1585596"/>
            <a:ext cx="7875270" cy="391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7263">
              <a:spcBef>
                <a:spcPct val="0"/>
              </a:spcBef>
              <a:buNone/>
            </a:pPr>
            <a:r>
              <a:rPr lang="it-IT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L’iper ammortamento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202958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650" y="2238056"/>
            <a:ext cx="7886700" cy="3979865"/>
          </a:xfrm>
        </p:spPr>
        <p:txBody>
          <a:bodyPr>
            <a:noAutofit/>
          </a:bodyPr>
          <a:lstStyle/>
          <a:p>
            <a:pPr marL="0" indent="0" algn="ctr"/>
            <a:r>
              <a:rPr lang="it-IT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Variazioni percentuali contributive</a:t>
            </a:r>
          </a:p>
          <a:p>
            <a:pPr marL="0" indent="0" algn="ctr"/>
            <a:endParaRPr lang="it-IT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just" fontAlgn="auto" hangingPunct="0"/>
            <a:r>
              <a:rPr lang="it-IT" sz="1800" dirty="0"/>
              <a:t>Le aliquote di iper ammortamento saranno diverse, a seconda dell’ammontare totale dell’investimento:</a:t>
            </a:r>
          </a:p>
          <a:p>
            <a:pPr lvl="0" algn="just" fontAlgn="auto" hangingPunct="0">
              <a:buFont typeface="Wingdings" panose="05000000000000000000" pitchFamily="2" charset="2"/>
              <a:buChar char="§"/>
            </a:pPr>
            <a:r>
              <a:rPr lang="it-IT" sz="1800" b="1" dirty="0"/>
              <a:t>270% </a:t>
            </a:r>
            <a:r>
              <a:rPr lang="it-IT" sz="1800" dirty="0"/>
              <a:t>per gli investimenti </a:t>
            </a:r>
            <a:r>
              <a:rPr lang="it-IT" sz="1800" b="1" dirty="0"/>
              <a:t>fino a 2,5 milioni </a:t>
            </a:r>
            <a:r>
              <a:rPr lang="it-IT" sz="1800" dirty="0"/>
              <a:t>di euro; </a:t>
            </a:r>
          </a:p>
          <a:p>
            <a:pPr lvl="0" algn="just" fontAlgn="auto" hangingPunct="0">
              <a:buFont typeface="Wingdings" panose="05000000000000000000" pitchFamily="2" charset="2"/>
              <a:buChar char="§"/>
            </a:pPr>
            <a:r>
              <a:rPr lang="it-IT" sz="1800" b="1" dirty="0"/>
              <a:t>200% </a:t>
            </a:r>
            <a:r>
              <a:rPr lang="it-IT" sz="1800" dirty="0"/>
              <a:t>per gli investimenti oltre 2,5 milioni di euro e </a:t>
            </a:r>
            <a:r>
              <a:rPr lang="it-IT" sz="1800" b="1" dirty="0"/>
              <a:t>fino a 10 milioni </a:t>
            </a:r>
            <a:r>
              <a:rPr lang="it-IT" sz="1800" dirty="0"/>
              <a:t>di euro; 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it-IT" sz="1800" b="1" dirty="0"/>
              <a:t>150% </a:t>
            </a:r>
            <a:r>
              <a:rPr lang="it-IT" sz="1800" dirty="0"/>
              <a:t>per gli investimenti oltre 10 milioni di euro e </a:t>
            </a:r>
            <a:r>
              <a:rPr lang="it-IT" sz="1800" b="1" dirty="0"/>
              <a:t>fino a 20 milioni </a:t>
            </a:r>
            <a:r>
              <a:rPr lang="it-IT" sz="1800" dirty="0"/>
              <a:t>di euro. </a:t>
            </a:r>
          </a:p>
          <a:p>
            <a:pPr marL="0" indent="0" algn="just"/>
            <a:endParaRPr lang="it-IT" sz="1800" dirty="0"/>
          </a:p>
          <a:p>
            <a:pPr marL="0" indent="0" algn="just"/>
            <a:r>
              <a:rPr lang="it-IT" sz="1800" dirty="0"/>
              <a:t>Non è previsto iper ammortamento per investimenti superiori a 20 milioni di Euro.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009650" y="411481"/>
            <a:ext cx="7886700" cy="1005841"/>
          </a:xfrm>
        </p:spPr>
        <p:txBody>
          <a:bodyPr>
            <a:noAutofit/>
          </a:bodyPr>
          <a:lstStyle/>
          <a:p>
            <a:r>
              <a:rPr lang="it-IT" kern="1200" dirty="0"/>
              <a:t>Cosa cambia dal 2019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009650" y="1585596"/>
            <a:ext cx="7875270" cy="391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7263">
              <a:spcBef>
                <a:spcPct val="0"/>
              </a:spcBef>
              <a:buNone/>
            </a:pPr>
            <a:r>
              <a:rPr lang="it-IT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L’iper ammortamento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11584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650" y="2376486"/>
            <a:ext cx="7886700" cy="3979865"/>
          </a:xfrm>
        </p:spPr>
        <p:txBody>
          <a:bodyPr>
            <a:noAutofit/>
          </a:bodyPr>
          <a:lstStyle/>
          <a:p>
            <a:r>
              <a:rPr lang="it-IT" sz="2000" b="1" dirty="0"/>
              <a:t>MISE - Circolare 1 marzo 2019, n. 48610 -Applicazione della disciplina nel settore della sanità - Ulteriori chiarimenti</a:t>
            </a:r>
          </a:p>
          <a:p>
            <a:pPr marL="0" indent="0" algn="just" fontAlgn="auto" hangingPunct="0"/>
            <a:endParaRPr lang="it-IT" dirty="0"/>
          </a:p>
          <a:p>
            <a:pPr marL="0" indent="0" algn="just" fontAlgn="auto" hangingPunct="0"/>
            <a:r>
              <a:rPr lang="it-IT" sz="2000" dirty="0"/>
              <a:t>Investimenti raggruppati nelle seguenti voci:</a:t>
            </a:r>
          </a:p>
          <a:p>
            <a:pPr marL="762000" lvl="1" indent="-342900" algn="just" fontAlgn="auto" hangingPunct="0">
              <a:buFont typeface="Wingdings" panose="05000000000000000000" pitchFamily="2" charset="2"/>
              <a:buChar char="§"/>
            </a:pPr>
            <a:r>
              <a:rPr lang="it-IT" sz="1800" dirty="0"/>
              <a:t>apparecchiature per la diagnostica per immagini</a:t>
            </a:r>
          </a:p>
          <a:p>
            <a:pPr marL="762000" lvl="1" indent="-342900" algn="just" fontAlgn="auto" hangingPunct="0">
              <a:buFont typeface="Wingdings" panose="05000000000000000000" pitchFamily="2" charset="2"/>
              <a:buChar char="§"/>
            </a:pPr>
            <a:r>
              <a:rPr lang="it-IT" sz="1800" dirty="0"/>
              <a:t>apparecchiature per la radioterapia e la radiochirurgia</a:t>
            </a:r>
          </a:p>
          <a:p>
            <a:pPr marL="762000" lvl="1" indent="-342900" algn="just" fontAlgn="auto" hangingPunct="0">
              <a:buFont typeface="Wingdings" panose="05000000000000000000" pitchFamily="2" charset="2"/>
              <a:buChar char="§"/>
            </a:pPr>
            <a:r>
              <a:rPr lang="it-IT" sz="1800" dirty="0"/>
              <a:t>robot</a:t>
            </a:r>
          </a:p>
          <a:p>
            <a:pPr marL="762000" lvl="1" indent="-342900" algn="just" fontAlgn="auto" hangingPunct="0">
              <a:buFont typeface="Wingdings" panose="05000000000000000000" pitchFamily="2" charset="2"/>
              <a:buChar char="§"/>
            </a:pPr>
            <a:r>
              <a:rPr lang="it-IT" sz="1800" dirty="0"/>
              <a:t>sistemi automatizzati da laboratorio</a:t>
            </a:r>
          </a:p>
          <a:p>
            <a:pPr marL="0" indent="0" algn="just" fontAlgn="auto" hangingPunct="0"/>
            <a:endParaRPr lang="it-IT" sz="2000" dirty="0"/>
          </a:p>
          <a:p>
            <a:pPr marL="0" indent="0" algn="just" fontAlgn="auto" hangingPunct="0"/>
            <a:r>
              <a:rPr lang="it-IT" sz="2000" dirty="0"/>
              <a:t>+ software «stand alone» relativi alla gestione della c.d. “cartella clinica elettronica”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009650" y="411481"/>
            <a:ext cx="7886700" cy="1005841"/>
          </a:xfrm>
        </p:spPr>
        <p:txBody>
          <a:bodyPr>
            <a:noAutofit/>
          </a:bodyPr>
          <a:lstStyle/>
          <a:p>
            <a:r>
              <a:rPr lang="it-IT" kern="1200" dirty="0"/>
              <a:t>Cosa cambia dal 2019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009650" y="1585596"/>
            <a:ext cx="7875270" cy="391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7263">
              <a:spcBef>
                <a:spcPct val="0"/>
              </a:spcBef>
              <a:buNone/>
            </a:pPr>
            <a:r>
              <a:rPr lang="it-IT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L’iper ammortamento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29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38502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 kern="1200" dirty="0"/>
              <a:t>Il Piano Nazionale Impresa 4.0</a:t>
            </a:r>
            <a:br>
              <a:rPr lang="it-IT" sz="4000" kern="1200" dirty="0"/>
            </a:br>
            <a:endParaRPr lang="it-IT" sz="4000" kern="1200" dirty="0"/>
          </a:p>
        </p:txBody>
      </p:sp>
    </p:spTree>
    <p:extLst>
      <p:ext uri="{BB962C8B-B14F-4D97-AF65-F5344CB8AC3E}">
        <p14:creationId xmlns:p14="http://schemas.microsoft.com/office/powerpoint/2010/main" val="86711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09650" y="2440285"/>
            <a:ext cx="7886700" cy="3979865"/>
          </a:xfrm>
        </p:spPr>
        <p:txBody>
          <a:bodyPr>
            <a:normAutofit/>
          </a:bodyPr>
          <a:lstStyle/>
          <a:p>
            <a:pPr marL="0" indent="0" algn="ctr"/>
            <a:r>
              <a:rPr lang="it-IT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Voucher </a:t>
            </a:r>
            <a:r>
              <a:rPr lang="it-IT" b="1" kern="12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innovation</a:t>
            </a:r>
            <a:r>
              <a:rPr lang="it-IT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 manager</a:t>
            </a:r>
          </a:p>
          <a:p>
            <a:pPr marL="0" indent="0" algn="ctr"/>
            <a:endParaRPr lang="it-IT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marL="0" indent="0" algn="ctr"/>
            <a:endParaRPr lang="it-IT" b="1" kern="12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  <a:p>
            <a:pPr algn="just"/>
            <a:r>
              <a:rPr lang="it-IT" sz="2000" dirty="0"/>
              <a:t>Contributo a </a:t>
            </a:r>
            <a:r>
              <a:rPr lang="it-IT" sz="2000" b="1" dirty="0"/>
              <a:t>fondo perduto</a:t>
            </a:r>
            <a:r>
              <a:rPr lang="it-IT" sz="2000" dirty="0"/>
              <a:t> per le </a:t>
            </a:r>
            <a:r>
              <a:rPr lang="it-IT" sz="2000" b="1" dirty="0"/>
              <a:t>PMI </a:t>
            </a:r>
            <a:r>
              <a:rPr lang="it-IT" sz="2000" dirty="0"/>
              <a:t>per l'acquisto di </a:t>
            </a:r>
            <a:r>
              <a:rPr lang="it-IT" sz="2000" b="1" dirty="0"/>
              <a:t>consulenze </a:t>
            </a:r>
            <a:r>
              <a:rPr lang="it-IT" sz="2000" dirty="0"/>
              <a:t>finalizzate a </a:t>
            </a:r>
            <a:r>
              <a:rPr lang="it-IT" sz="2000" b="1" dirty="0"/>
              <a:t>sostenere i processi di trasformazione tecnologica e digitale </a:t>
            </a:r>
            <a:r>
              <a:rPr lang="it-IT" sz="2000" dirty="0"/>
              <a:t>in chiave Industria 4.0.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Il contributo è fino al </a:t>
            </a:r>
            <a:r>
              <a:rPr lang="it-IT" sz="2000" b="1" dirty="0"/>
              <a:t>50% dei costi sostenuti </a:t>
            </a:r>
            <a:r>
              <a:rPr lang="it-IT" sz="2000" dirty="0"/>
              <a:t>ed entro il </a:t>
            </a:r>
            <a:r>
              <a:rPr lang="it-IT" sz="2000" b="1" dirty="0"/>
              <a:t>limite massimo di 40.000 euro</a:t>
            </a:r>
            <a:r>
              <a:rPr lang="it-IT" sz="2000" dirty="0"/>
              <a:t>. </a:t>
            </a:r>
          </a:p>
          <a:p>
            <a:pPr algn="just"/>
            <a:endParaRPr lang="it-IT" sz="2000" dirty="0"/>
          </a:p>
          <a:p>
            <a:pPr algn="just"/>
            <a:r>
              <a:rPr lang="it-IT" sz="2000" dirty="0"/>
              <a:t>Previsti 25 milioni di euro per gli anni 2019, 2020 e 2021.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1009650" y="411481"/>
            <a:ext cx="7886700" cy="1005841"/>
          </a:xfrm>
        </p:spPr>
        <p:txBody>
          <a:bodyPr>
            <a:noAutofit/>
          </a:bodyPr>
          <a:lstStyle/>
          <a:p>
            <a:r>
              <a:rPr lang="it-IT" kern="1200" dirty="0"/>
              <a:t>Cosa cambia dal 2019</a:t>
            </a:r>
          </a:p>
        </p:txBody>
      </p:sp>
      <p:sp>
        <p:nvSpPr>
          <p:cNvPr id="10" name="Segnaposto contenuto 2"/>
          <p:cNvSpPr txBox="1">
            <a:spLocks/>
          </p:cNvSpPr>
          <p:nvPr/>
        </p:nvSpPr>
        <p:spPr>
          <a:xfrm>
            <a:off x="1009650" y="1585596"/>
            <a:ext cx="7875270" cy="39179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957263">
              <a:spcBef>
                <a:spcPct val="0"/>
              </a:spcBef>
              <a:buNone/>
            </a:pPr>
            <a:r>
              <a:rPr lang="it-IT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Altre misure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1620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998220" y="5796283"/>
            <a:ext cx="7886700" cy="365126"/>
          </a:xfrm>
        </p:spPr>
        <p:txBody>
          <a:bodyPr>
            <a:normAutofit/>
          </a:bodyPr>
          <a:lstStyle/>
          <a:p>
            <a:pPr algn="just"/>
            <a:r>
              <a:rPr lang="it-IT" sz="1400" dirty="0"/>
              <a:t>Fonte: </a:t>
            </a:r>
            <a:r>
              <a:rPr lang="it-IT" sz="1400" dirty="0">
                <a:hlinkClick r:id="rId2"/>
              </a:rPr>
              <a:t>www.corrierecomunicazioni.it</a:t>
            </a:r>
            <a:r>
              <a:rPr lang="it-IT" sz="1400" dirty="0"/>
              <a:t> </a:t>
            </a:r>
          </a:p>
        </p:txBody>
      </p:sp>
      <p:sp>
        <p:nvSpPr>
          <p:cNvPr id="9" name="Titolo 1"/>
          <p:cNvSpPr>
            <a:spLocks noGrp="1"/>
          </p:cNvSpPr>
          <p:nvPr>
            <p:ph type="title"/>
          </p:nvPr>
        </p:nvSpPr>
        <p:spPr>
          <a:xfrm>
            <a:off x="998220" y="136524"/>
            <a:ext cx="7886700" cy="1005841"/>
          </a:xfrm>
        </p:spPr>
        <p:txBody>
          <a:bodyPr>
            <a:noAutofit/>
          </a:bodyPr>
          <a:lstStyle/>
          <a:p>
            <a:r>
              <a:rPr lang="it-IT" kern="1200" dirty="0"/>
              <a:t>Cosa cambia dal 2019</a:t>
            </a:r>
          </a:p>
        </p:txBody>
      </p:sp>
      <p:sp>
        <p:nvSpPr>
          <p:cNvPr id="8" name="Segnaposto numero diapositiva 7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31</a:t>
            </a:fld>
            <a:endParaRPr lang="de-DE"/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17A54FC6-128A-42F4-A44D-6777CAAA718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536" y="1059765"/>
            <a:ext cx="6840760" cy="4546191"/>
          </a:xfrm>
          <a:prstGeom prst="rect">
            <a:avLst/>
          </a:prstGeom>
        </p:spPr>
      </p:pic>
      <p:sp>
        <p:nvSpPr>
          <p:cNvPr id="4" name="Ovale 3">
            <a:extLst>
              <a:ext uri="{FF2B5EF4-FFF2-40B4-BE49-F238E27FC236}">
                <a16:creationId xmlns:a16="http://schemas.microsoft.com/office/drawing/2014/main" id="{251F99DE-479B-4123-AA38-701F23EED457}"/>
              </a:ext>
            </a:extLst>
          </p:cNvPr>
          <p:cNvSpPr/>
          <p:nvPr/>
        </p:nvSpPr>
        <p:spPr>
          <a:xfrm>
            <a:off x="920552" y="5157192"/>
            <a:ext cx="1368152" cy="444149"/>
          </a:xfrm>
          <a:prstGeom prst="ellipse">
            <a:avLst/>
          </a:prstGeom>
          <a:noFill/>
          <a:ln>
            <a:solidFill>
              <a:srgbClr val="E2001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23209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egnaposto numero diapositiva 1"/>
          <p:cNvSpPr>
            <a:spLocks noGrp="1"/>
          </p:cNvSpPr>
          <p:nvPr>
            <p:ph type="sldNum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Font typeface="Helvetica" panose="020B0604020202020204" pitchFamily="34" charset="0"/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Font typeface="Helvetica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Font typeface="Helvetica" panose="020B0604020202020204" pitchFamily="34" charset="0"/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Font typeface="Helvetica" panose="020B0604020202020204" pitchFamily="34" charset="0"/>
              <a:buChar char="–"/>
              <a:defRPr sz="15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Helvetica" panose="020B0604020202020204" pitchFamily="34" charset="0"/>
              <a:buChar char="–"/>
              <a:defRPr sz="15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Helvetica" panose="020B0604020202020204" pitchFamily="34" charset="0"/>
              <a:buChar char="–"/>
              <a:defRPr sz="15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Helvetica" panose="020B0604020202020204" pitchFamily="34" charset="0"/>
              <a:buChar char="–"/>
              <a:defRPr sz="15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Helvetica" panose="020B0604020202020204" pitchFamily="34" charset="0"/>
              <a:buChar char="–"/>
              <a:defRPr sz="15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BC0B26-145D-4704-98D4-60C1F79A9A94}" type="slidenum">
              <a:rPr lang="it-IT" altLang="it-IT" sz="900" smtClean="0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it-IT" altLang="it-IT" sz="900" b="0">
              <a:ea typeface="MS PGothic" panose="020B0600070205080204" pitchFamily="34" charset="-128"/>
            </a:endParaRPr>
          </a:p>
        </p:txBody>
      </p:sp>
      <p:sp>
        <p:nvSpPr>
          <p:cNvPr id="58371" name="Segnaposto numero diapositiva 3"/>
          <p:cNvSpPr txBox="1">
            <a:spLocks noGrp="1"/>
          </p:cNvSpPr>
          <p:nvPr/>
        </p:nvSpPr>
        <p:spPr bwMode="auto">
          <a:xfrm>
            <a:off x="762000" y="6248400"/>
            <a:ext cx="7635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1pPr>
            <a:lvl2pPr marL="742950" indent="-285750">
              <a:spcBef>
                <a:spcPct val="20000"/>
              </a:spcBef>
              <a:buFont typeface="Helvetica" panose="020B0604020202020204" pitchFamily="34" charset="0"/>
              <a:buChar char="•"/>
              <a:defRPr sz="22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2pPr>
            <a:lvl3pPr marL="1143000" indent="-228600">
              <a:spcBef>
                <a:spcPct val="20000"/>
              </a:spcBef>
              <a:buFont typeface="Helvetica" panose="020B0604020202020204" pitchFamily="34" charset="0"/>
              <a:buChar char="–"/>
              <a:defRPr sz="20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3pPr>
            <a:lvl4pPr marL="1600200" indent="-228600">
              <a:spcBef>
                <a:spcPct val="20000"/>
              </a:spcBef>
              <a:buFont typeface="Helvetica" panose="020B0604020202020204" pitchFamily="34" charset="0"/>
              <a:buChar char="–"/>
              <a:defRPr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4pPr>
            <a:lvl5pPr marL="2057400" indent="-228600">
              <a:spcBef>
                <a:spcPct val="20000"/>
              </a:spcBef>
              <a:buFont typeface="Helvetica" panose="020B0604020202020204" pitchFamily="34" charset="0"/>
              <a:buChar char="–"/>
              <a:defRPr sz="15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Helvetica" panose="020B0604020202020204" pitchFamily="34" charset="0"/>
              <a:buChar char="–"/>
              <a:defRPr sz="15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Helvetica" panose="020B0604020202020204" pitchFamily="34" charset="0"/>
              <a:buChar char="–"/>
              <a:defRPr sz="15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Helvetica" panose="020B0604020202020204" pitchFamily="34" charset="0"/>
              <a:buChar char="–"/>
              <a:defRPr sz="15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Helvetica" panose="020B0604020202020204" pitchFamily="34" charset="0"/>
              <a:buChar char="–"/>
              <a:defRPr sz="1500">
                <a:solidFill>
                  <a:schemeClr val="tx1"/>
                </a:solidFill>
                <a:latin typeface="Helvetica" panose="020B0604020202020204" pitchFamily="34" charset="0"/>
                <a:ea typeface="Osaka"/>
                <a:cs typeface="Osaka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D95F0130-7E2A-4895-8C51-5CA0ABAF1660}" type="slidenum">
              <a:rPr lang="it-IT" altLang="it-IT" sz="900" b="1">
                <a:ea typeface="MS PGothic" panose="020B0600070205080204" pitchFamily="34" charset="-128"/>
              </a:rPr>
              <a:pPr>
                <a:spcBef>
                  <a:spcPct val="0"/>
                </a:spcBef>
                <a:buFontTx/>
                <a:buNone/>
              </a:pPr>
              <a:t>32</a:t>
            </a:fld>
            <a:endParaRPr lang="it-IT" altLang="it-IT" sz="900">
              <a:ea typeface="MS PGothic" panose="020B0600070205080204" pitchFamily="34" charset="-128"/>
            </a:endParaRPr>
          </a:p>
        </p:txBody>
      </p:sp>
      <p:sp>
        <p:nvSpPr>
          <p:cNvPr id="58372" name="Rectangle 9"/>
          <p:cNvSpPr>
            <a:spLocks noGrp="1" noChangeArrowheads="1"/>
          </p:cNvSpPr>
          <p:nvPr>
            <p:ph type="title" idx="4294967295"/>
          </p:nvPr>
        </p:nvSpPr>
        <p:spPr>
          <a:xfrm>
            <a:off x="488504" y="1852914"/>
            <a:ext cx="9278938" cy="928014"/>
          </a:xfrm>
        </p:spPr>
        <p:txBody>
          <a:bodyPr/>
          <a:lstStyle/>
          <a:p>
            <a:r>
              <a:rPr lang="it-IT" altLang="zh-CN" sz="4000" dirty="0"/>
              <a:t>Grazie per l’attenzione!</a:t>
            </a:r>
            <a:br>
              <a:rPr lang="it-IT" altLang="it-IT" sz="2800" dirty="0"/>
            </a:br>
            <a:endParaRPr lang="it-IT" altLang="it-IT" sz="2400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88504" y="2780928"/>
            <a:ext cx="9125520" cy="2934840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/>
          <a:p>
            <a:pPr marL="809625" lvl="1" indent="-352425" defTabSz="957263">
              <a:spcBef>
                <a:spcPct val="20000"/>
              </a:spcBef>
              <a:defRPr/>
            </a:pPr>
            <a:r>
              <a:rPr lang="it-IT" sz="1800" b="1" kern="0" dirty="0">
                <a:solidFill>
                  <a:srgbClr val="0073AA"/>
                </a:solidFill>
                <a:latin typeface="Helvetica" pitchFamily="34" charset="0"/>
              </a:rPr>
              <a:t>Tommaso Bernardini</a:t>
            </a:r>
          </a:p>
          <a:p>
            <a:pPr marL="809625" lvl="1" indent="-352425" defTabSz="957263">
              <a:spcBef>
                <a:spcPct val="20000"/>
              </a:spcBef>
              <a:defRPr/>
            </a:pPr>
            <a:r>
              <a:rPr lang="it-IT" sz="1800" kern="0" dirty="0">
                <a:latin typeface="Helvetica" pitchFamily="34" charset="0"/>
              </a:rPr>
              <a:t>E-mail </a:t>
            </a:r>
            <a:r>
              <a:rPr lang="it-IT" sz="1800" kern="0" dirty="0">
                <a:latin typeface="Helvetica" pitchFamily="34" charset="0"/>
                <a:hlinkClick r:id="rId2"/>
              </a:rPr>
              <a:t>tommaso.bernardini@friulinnovazione.it</a:t>
            </a:r>
            <a:r>
              <a:rPr lang="it-IT" sz="1800" kern="0" dirty="0">
                <a:latin typeface="Helvetica" pitchFamily="34" charset="0"/>
              </a:rPr>
              <a:t> </a:t>
            </a:r>
          </a:p>
          <a:p>
            <a:pPr marL="809625" lvl="1" indent="-352425" defTabSz="957263">
              <a:spcBef>
                <a:spcPct val="20000"/>
              </a:spcBef>
              <a:defRPr/>
            </a:pPr>
            <a:r>
              <a:rPr lang="it-IT" sz="1800" kern="0" dirty="0">
                <a:latin typeface="Helvetica" pitchFamily="34" charset="0"/>
              </a:rPr>
              <a:t>Tel dir +39 0432 629 922</a:t>
            </a:r>
          </a:p>
          <a:p>
            <a:pPr marL="809625" lvl="1" indent="-352425" defTabSz="957263">
              <a:spcBef>
                <a:spcPct val="20000"/>
              </a:spcBef>
              <a:defRPr/>
            </a:pPr>
            <a:r>
              <a:rPr lang="it-IT" sz="1800" kern="0" dirty="0">
                <a:latin typeface="Helvetica" pitchFamily="34" charset="0"/>
              </a:rPr>
              <a:t>Cell +39 346 8843402</a:t>
            </a:r>
          </a:p>
          <a:p>
            <a:pPr marL="352425" indent="-352425" defTabSz="957263">
              <a:spcBef>
                <a:spcPct val="20000"/>
              </a:spcBef>
              <a:defRPr/>
            </a:pPr>
            <a:endParaRPr lang="it-IT" sz="1600" kern="0" dirty="0">
              <a:latin typeface="Helvetica" pitchFamily="34" charset="0"/>
            </a:endParaRPr>
          </a:p>
          <a:p>
            <a:pPr marL="352425" indent="-352425" defTabSz="957263">
              <a:spcBef>
                <a:spcPct val="20000"/>
              </a:spcBef>
              <a:defRPr/>
            </a:pPr>
            <a:r>
              <a:rPr lang="it-IT" sz="1600" kern="0" dirty="0">
                <a:latin typeface="Helvetica" pitchFamily="34" charset="0"/>
                <a:hlinkClick r:id="rId3"/>
              </a:rPr>
              <a:t>www.friulinnovazione.it</a:t>
            </a:r>
            <a:r>
              <a:rPr lang="it-IT" sz="1600" kern="0" dirty="0">
                <a:latin typeface="Helvetica" pitchFamily="34" charset="0"/>
              </a:rPr>
              <a:t> </a:t>
            </a:r>
          </a:p>
          <a:p>
            <a:pPr marL="352425" indent="-352425" defTabSz="957263">
              <a:spcBef>
                <a:spcPct val="20000"/>
              </a:spcBef>
              <a:defRPr/>
            </a:pPr>
            <a:endParaRPr lang="it-IT" sz="1600" kern="0" dirty="0">
              <a:latin typeface="Helvetica" pitchFamily="34" charset="0"/>
            </a:endParaRPr>
          </a:p>
          <a:p>
            <a:pPr marL="352425" indent="-352425" defTabSz="957263">
              <a:spcBef>
                <a:spcPct val="20000"/>
              </a:spcBef>
              <a:defRPr/>
            </a:pPr>
            <a:r>
              <a:rPr lang="it-IT" sz="1600" b="1" kern="0" dirty="0">
                <a:solidFill>
                  <a:srgbClr val="0073AA"/>
                </a:solidFill>
                <a:latin typeface="Helvetica" pitchFamily="34" charset="0"/>
              </a:rPr>
              <a:t>Friuli Innovazione Centro di Ricerca e di Trasferimento Tecnologico</a:t>
            </a:r>
          </a:p>
          <a:p>
            <a:pPr marL="352425" indent="-352425" defTabSz="957263">
              <a:spcBef>
                <a:spcPct val="20000"/>
              </a:spcBef>
              <a:defRPr/>
            </a:pPr>
            <a:r>
              <a:rPr lang="it-IT" sz="1600" kern="0" dirty="0">
                <a:latin typeface="Helvetica" pitchFamily="34" charset="0"/>
              </a:rPr>
              <a:t>Parco Scientifico e Tecnologico «Luigi Danieli»</a:t>
            </a:r>
          </a:p>
          <a:p>
            <a:pPr marL="352425" indent="-352425" defTabSz="957263">
              <a:spcBef>
                <a:spcPct val="20000"/>
              </a:spcBef>
              <a:defRPr/>
            </a:pPr>
            <a:r>
              <a:rPr lang="it-IT" sz="1600" kern="0" dirty="0">
                <a:latin typeface="Helvetica" pitchFamily="34" charset="0"/>
              </a:rPr>
              <a:t>Via J. </a:t>
            </a:r>
            <a:r>
              <a:rPr lang="it-IT" sz="1600" kern="0" dirty="0" err="1">
                <a:latin typeface="Helvetica" pitchFamily="34" charset="0"/>
              </a:rPr>
              <a:t>Linussio</a:t>
            </a:r>
            <a:r>
              <a:rPr lang="it-IT" sz="1600" kern="0" dirty="0">
                <a:latin typeface="Helvetica" pitchFamily="34" charset="0"/>
              </a:rPr>
              <a:t>, 51</a:t>
            </a:r>
          </a:p>
          <a:p>
            <a:pPr marL="352425" indent="-352425" defTabSz="957263">
              <a:spcBef>
                <a:spcPct val="20000"/>
              </a:spcBef>
              <a:defRPr/>
            </a:pPr>
            <a:r>
              <a:rPr lang="it-IT" sz="1600" kern="0" dirty="0">
                <a:latin typeface="Helvetica" pitchFamily="34" charset="0"/>
              </a:rPr>
              <a:t>33100 Udine</a:t>
            </a:r>
          </a:p>
          <a:p>
            <a:pPr marL="352425" indent="-352425" defTabSz="957263">
              <a:spcBef>
                <a:spcPct val="20000"/>
              </a:spcBef>
              <a:defRPr/>
            </a:pPr>
            <a:endParaRPr lang="it-IT" sz="1800" kern="0" dirty="0">
              <a:latin typeface="Helvetica" pitchFamily="34" charset="0"/>
              <a:cs typeface="Osaka"/>
            </a:endParaRPr>
          </a:p>
          <a:p>
            <a:pPr marL="352425" indent="-352425" defTabSz="957263">
              <a:spcBef>
                <a:spcPct val="20000"/>
              </a:spcBef>
              <a:defRPr/>
            </a:pPr>
            <a:endParaRPr lang="it-IT" sz="1800" kern="0" dirty="0">
              <a:latin typeface="Helvetica" pitchFamily="34" charset="0"/>
              <a:cs typeface="Osaka"/>
            </a:endParaRPr>
          </a:p>
          <a:p>
            <a:pPr marL="352425" indent="-352425" defTabSz="957263">
              <a:spcBef>
                <a:spcPct val="20000"/>
              </a:spcBef>
              <a:defRPr/>
            </a:pPr>
            <a:endParaRPr lang="it-IT" sz="1800" kern="0" dirty="0">
              <a:latin typeface="Helvetica" pitchFamily="34" charset="0"/>
              <a:cs typeface="Osaka"/>
            </a:endParaRPr>
          </a:p>
          <a:p>
            <a:pPr marL="352425" indent="-352425" defTabSz="957263">
              <a:spcBef>
                <a:spcPct val="20000"/>
              </a:spcBef>
              <a:defRPr/>
            </a:pPr>
            <a:endParaRPr lang="it-IT" sz="1800" kern="0" dirty="0">
              <a:latin typeface="Helvetica" pitchFamily="34" charset="0"/>
              <a:cs typeface="Osaka"/>
            </a:endParaRPr>
          </a:p>
          <a:p>
            <a:pPr marL="352425" indent="-352425" defTabSz="957263">
              <a:spcBef>
                <a:spcPct val="20000"/>
              </a:spcBef>
              <a:defRPr/>
            </a:pPr>
            <a:endParaRPr lang="it-IT" sz="1800" kern="0" dirty="0">
              <a:latin typeface="Helvetica" pitchFamily="34" charset="0"/>
              <a:cs typeface="Osaka"/>
            </a:endParaRPr>
          </a:p>
          <a:p>
            <a:pPr marL="352425" indent="-352425" defTabSz="957263">
              <a:spcBef>
                <a:spcPct val="20000"/>
              </a:spcBef>
              <a:defRPr/>
            </a:pPr>
            <a:endParaRPr lang="it-IT" kern="0" dirty="0">
              <a:latin typeface="+mn-lt"/>
              <a:ea typeface="+mn-ea"/>
            </a:endParaRPr>
          </a:p>
        </p:txBody>
      </p:sp>
      <p:pic>
        <p:nvPicPr>
          <p:cNvPr id="7" name="Immagine 6" descr="Logo">
            <a:extLst>
              <a:ext uri="{FF2B5EF4-FFF2-40B4-BE49-F238E27FC236}">
                <a16:creationId xmlns:a16="http://schemas.microsoft.com/office/drawing/2014/main" id="{FBF271AF-C4EC-49F3-B933-2A3DED5876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504" y="337215"/>
            <a:ext cx="2656985" cy="95994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74563569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504" y="175669"/>
            <a:ext cx="7886700" cy="686433"/>
          </a:xfrm>
        </p:spPr>
        <p:txBody>
          <a:bodyPr>
            <a:normAutofit/>
          </a:bodyPr>
          <a:lstStyle/>
          <a:p>
            <a:r>
              <a:rPr lang="it-IT" kern="1200" dirty="0"/>
              <a:t>Il Piano Nazionale Impresa 4.0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4</a:t>
            </a:fld>
            <a:endParaRPr lang="de-DE"/>
          </a:p>
        </p:txBody>
      </p:sp>
      <p:pic>
        <p:nvPicPr>
          <p:cNvPr id="1026" name="Picture 2" descr="Impresa 4.0 iper e super ammortamento la 4 rivoluzione industriale">
            <a:extLst>
              <a:ext uri="{FF2B5EF4-FFF2-40B4-BE49-F238E27FC236}">
                <a16:creationId xmlns:a16="http://schemas.microsoft.com/office/drawing/2014/main" id="{68D425F3-AC2F-472A-BECF-EABCEB23C1F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87" t="2709" b="2956"/>
          <a:stretch/>
        </p:blipFill>
        <p:spPr bwMode="auto">
          <a:xfrm>
            <a:off x="560512" y="1021083"/>
            <a:ext cx="8280920" cy="5017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7889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495300" y="980728"/>
            <a:ext cx="8915400" cy="4525962"/>
          </a:xfrm>
        </p:spPr>
        <p:txBody>
          <a:bodyPr/>
          <a:lstStyle/>
          <a:p>
            <a:pPr marL="0" lvl="1" indent="0">
              <a:buNone/>
            </a:pPr>
            <a:r>
              <a:rPr lang="it-IT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 vantaggi</a:t>
            </a:r>
          </a:p>
          <a:p>
            <a:endParaRPr lang="it-IT" dirty="0"/>
          </a:p>
        </p:txBody>
      </p:sp>
      <p:graphicFrame>
        <p:nvGraphicFramePr>
          <p:cNvPr id="7" name="Diagramma 6"/>
          <p:cNvGraphicFramePr/>
          <p:nvPr>
            <p:extLst>
              <p:ext uri="{D42A27DB-BD31-4B8C-83A1-F6EECF244321}">
                <p14:modId xmlns:p14="http://schemas.microsoft.com/office/powerpoint/2010/main" val="2786922480"/>
              </p:ext>
            </p:extLst>
          </p:nvPr>
        </p:nvGraphicFramePr>
        <p:xfrm>
          <a:off x="1181125" y="1700808"/>
          <a:ext cx="7334225" cy="2736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5</a:t>
            </a:fld>
            <a:endParaRPr lang="de-DE"/>
          </a:p>
        </p:txBody>
      </p:sp>
      <p:sp>
        <p:nvSpPr>
          <p:cNvPr id="4" name="Titolo 3">
            <a:extLst>
              <a:ext uri="{FF2B5EF4-FFF2-40B4-BE49-F238E27FC236}">
                <a16:creationId xmlns:a16="http://schemas.microsoft.com/office/drawing/2014/main" id="{131BDA49-028C-4F08-B287-8FAED9890D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27271"/>
            <a:ext cx="8915400" cy="1143000"/>
          </a:xfrm>
        </p:spPr>
        <p:txBody>
          <a:bodyPr/>
          <a:lstStyle/>
          <a:p>
            <a:r>
              <a:rPr lang="it-IT" kern="1200" dirty="0"/>
              <a:t>Il Piano Nazionale Impresa 4.0</a:t>
            </a:r>
            <a:endParaRPr lang="it-IT" dirty="0"/>
          </a:p>
        </p:txBody>
      </p:sp>
      <p:graphicFrame>
        <p:nvGraphicFramePr>
          <p:cNvPr id="8" name="Diagramma 7">
            <a:extLst>
              <a:ext uri="{FF2B5EF4-FFF2-40B4-BE49-F238E27FC236}">
                <a16:creationId xmlns:a16="http://schemas.microsoft.com/office/drawing/2014/main" id="{01C4264C-F5C5-4E64-94A4-0E42345CC14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739807"/>
              </p:ext>
            </p:extLst>
          </p:nvPr>
        </p:nvGraphicFramePr>
        <p:xfrm>
          <a:off x="1181125" y="4293096"/>
          <a:ext cx="6895678" cy="2616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31795084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88504" y="334650"/>
            <a:ext cx="7886700" cy="686433"/>
          </a:xfrm>
        </p:spPr>
        <p:txBody>
          <a:bodyPr>
            <a:normAutofit/>
          </a:bodyPr>
          <a:lstStyle/>
          <a:p>
            <a:r>
              <a:rPr lang="it-IT" kern="1200" dirty="0"/>
              <a:t>Il Piano Nazionale Impresa 4.0</a:t>
            </a: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6</a:t>
            </a:fld>
            <a:endParaRPr lang="de-DE"/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DF53DF32-A219-499D-9B02-028A259ABA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3259" y="1280075"/>
            <a:ext cx="7810823" cy="4298263"/>
          </a:xfrm>
          <a:prstGeom prst="rect">
            <a:avLst/>
          </a:prstGeom>
        </p:spPr>
      </p:pic>
      <p:sp>
        <p:nvSpPr>
          <p:cNvPr id="4" name="Rettangolo 3">
            <a:extLst>
              <a:ext uri="{FF2B5EF4-FFF2-40B4-BE49-F238E27FC236}">
                <a16:creationId xmlns:a16="http://schemas.microsoft.com/office/drawing/2014/main" id="{4FDB9AF4-5D97-494E-B166-46F2DB84010A}"/>
              </a:ext>
            </a:extLst>
          </p:cNvPr>
          <p:cNvSpPr/>
          <p:nvPr/>
        </p:nvSpPr>
        <p:spPr>
          <a:xfrm>
            <a:off x="702558" y="5836917"/>
            <a:ext cx="781082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latin typeface="Helvetica" panose="020B0604020202020204" pitchFamily="34" charset="0"/>
              </a:rPr>
              <a:t>Fonte: Piano nazionale Impresa 4.0. Risultati 2017 - Azioni 2018 (MISE, MEF)</a:t>
            </a:r>
            <a:endParaRPr lang="it-IT" sz="1200" dirty="0">
              <a:latin typeface="Helvetica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5022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014272" y="1114259"/>
            <a:ext cx="7875270" cy="403225"/>
          </a:xfrm>
        </p:spPr>
        <p:txBody>
          <a:bodyPr>
            <a:normAutofit/>
          </a:bodyPr>
          <a:lstStyle/>
          <a:p>
            <a:pPr marL="0" indent="0"/>
            <a:r>
              <a:rPr lang="it-IT" sz="32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Le misure</a:t>
            </a:r>
          </a:p>
          <a:p>
            <a:pPr marL="0" indent="0"/>
            <a:endParaRPr lang="it-IT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it-IT" dirty="0"/>
          </a:p>
        </p:txBody>
      </p:sp>
      <p:sp>
        <p:nvSpPr>
          <p:cNvPr id="5" name="Titolo 1"/>
          <p:cNvSpPr>
            <a:spLocks noGrp="1"/>
          </p:cNvSpPr>
          <p:nvPr>
            <p:ph type="title"/>
          </p:nvPr>
        </p:nvSpPr>
        <p:spPr>
          <a:xfrm>
            <a:off x="1015194" y="310079"/>
            <a:ext cx="7886700" cy="686433"/>
          </a:xfrm>
        </p:spPr>
        <p:txBody>
          <a:bodyPr>
            <a:normAutofit/>
          </a:bodyPr>
          <a:lstStyle/>
          <a:p>
            <a:r>
              <a:rPr lang="it-IT" kern="1200" dirty="0"/>
              <a:t>Il Piano Nazionale Impresa 4.0</a:t>
            </a:r>
            <a:endParaRPr lang="it-IT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1014272" y="1935277"/>
            <a:ext cx="6343650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Iper </a:t>
            </a:r>
            <a:r>
              <a:rPr lang="it-IT" sz="2200" dirty="0">
                <a:latin typeface="+mj-lt"/>
              </a:rPr>
              <a:t>(e Super) </a:t>
            </a:r>
            <a:r>
              <a:rPr lang="it-IT" sz="2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Ammortamento</a:t>
            </a:r>
            <a:endParaRPr lang="it-IT" sz="2200" b="1" dirty="0">
              <a:solidFill>
                <a:schemeClr val="accent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latin typeface="+mj-lt"/>
              </a:rPr>
              <a:t>Nuova Sabatini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latin typeface="+mj-lt"/>
              </a:rPr>
              <a:t>Fondo di Garanzia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b="1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Credito d'imposta R&amp;S</a:t>
            </a:r>
            <a:endParaRPr lang="it-IT" sz="2200" b="1" dirty="0">
              <a:solidFill>
                <a:schemeClr val="accent2"/>
              </a:solidFill>
              <a:latin typeface="+mj-lt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latin typeface="+mj-lt"/>
              </a:rPr>
              <a:t>Accordi per l’innovazione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latin typeface="+mj-lt"/>
              </a:rPr>
              <a:t>Contratti di sviluppo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latin typeface="+mj-lt"/>
              </a:rPr>
              <a:t>Startup e PMI innovative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 err="1">
                <a:latin typeface="+mj-lt"/>
              </a:rPr>
              <a:t>Patent</a:t>
            </a:r>
            <a:r>
              <a:rPr lang="it-IT" sz="2200" dirty="0">
                <a:latin typeface="+mj-lt"/>
              </a:rPr>
              <a:t> box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latin typeface="+mj-lt"/>
              </a:rPr>
              <a:t>Centri di competenza ad alta specializzazione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latin typeface="+mj-lt"/>
              </a:rPr>
              <a:t>Centri di trasferimento tecnologico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200" dirty="0">
                <a:latin typeface="+mj-lt"/>
              </a:rPr>
              <a:t>Credito d'imposta formazione</a:t>
            </a: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396" r="2338"/>
          <a:stretch/>
        </p:blipFill>
        <p:spPr>
          <a:xfrm rot="785270">
            <a:off x="6160647" y="2105155"/>
            <a:ext cx="3411337" cy="21536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23093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it-IT" sz="4000" kern="1200" dirty="0"/>
              <a:t>Il credito d’imposta R&amp;S e       l’iper ammortamento</a:t>
            </a:r>
          </a:p>
        </p:txBody>
      </p:sp>
      <p:sp>
        <p:nvSpPr>
          <p:cNvPr id="6" name="Sottotitolo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it-IT" b="1" dirty="0"/>
              <a:t>Informazioni generali sulle due misure </a:t>
            </a:r>
            <a:r>
              <a:rPr lang="it-IT" b="1" u="sng" dirty="0"/>
              <a:t>prima</a:t>
            </a:r>
            <a:r>
              <a:rPr lang="it-IT" b="1" dirty="0"/>
              <a:t> dell’approvazione della Legge di Bilancio 2019</a:t>
            </a:r>
          </a:p>
        </p:txBody>
      </p:sp>
    </p:spTree>
    <p:extLst>
      <p:ext uri="{BB962C8B-B14F-4D97-AF65-F5344CB8AC3E}">
        <p14:creationId xmlns:p14="http://schemas.microsoft.com/office/powerpoint/2010/main" val="13192090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it-IT" kern="1200" dirty="0"/>
              <a:t>Il credito d’imposta R&amp;S</a:t>
            </a: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48544" y="1844824"/>
            <a:ext cx="7886700" cy="3705544"/>
          </a:xfrm>
        </p:spPr>
        <p:txBody>
          <a:bodyPr/>
          <a:lstStyle/>
          <a:p>
            <a:pPr marL="0" indent="0" algn="ctr"/>
            <a:r>
              <a:rPr lang="it-IT" sz="2800" b="1" kern="1200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In cosa consiste?</a:t>
            </a:r>
          </a:p>
          <a:p>
            <a:pPr marL="0" indent="0" algn="ctr"/>
            <a:endParaRPr lang="it-IT" b="1" dirty="0">
              <a:ln>
                <a:solidFill>
                  <a:schemeClr val="tx2"/>
                </a:solidFill>
              </a:ln>
              <a:solidFill>
                <a:schemeClr val="accent4"/>
              </a:solidFill>
            </a:endParaRPr>
          </a:p>
          <a:p>
            <a:pPr marL="0" indent="0" algn="just"/>
            <a:endParaRPr lang="it-IT" sz="2000" b="1" dirty="0"/>
          </a:p>
          <a:p>
            <a:pPr marL="0" indent="0" algn="just"/>
            <a:r>
              <a:rPr lang="it-IT" sz="2000" b="1" dirty="0"/>
              <a:t>Credito d’imposta del 50% su spese incrementali in Ricerca e Sviluppo</a:t>
            </a:r>
            <a:r>
              <a:rPr lang="it-IT" sz="2000" dirty="0"/>
              <a:t>, </a:t>
            </a:r>
          </a:p>
          <a:p>
            <a:pPr marL="0" indent="0" algn="just"/>
            <a:endParaRPr lang="it-IT" sz="2000" dirty="0"/>
          </a:p>
          <a:p>
            <a:pPr marL="0" indent="0" algn="just"/>
            <a:r>
              <a:rPr lang="it-IT" sz="2000" dirty="0"/>
              <a:t>riconosciuto a partire da una </a:t>
            </a:r>
            <a:r>
              <a:rPr lang="it-IT" sz="2000" b="1" dirty="0"/>
              <a:t>spesa minima annua di 30 mila euro </a:t>
            </a:r>
            <a:r>
              <a:rPr lang="it-IT" sz="2000" dirty="0"/>
              <a:t>(fino a un beneficio massimo annuale di </a:t>
            </a:r>
            <a:r>
              <a:rPr lang="it-IT" sz="2000" b="1" dirty="0"/>
              <a:t>20 milioni di euro</a:t>
            </a:r>
            <a:r>
              <a:rPr lang="it-IT" sz="2000" dirty="0"/>
              <a:t>) per beneficiario.</a:t>
            </a:r>
          </a:p>
          <a:p>
            <a:pPr marL="0" indent="0" algn="just"/>
            <a:endParaRPr lang="it-IT" sz="2000" dirty="0"/>
          </a:p>
          <a:p>
            <a:pPr marL="0" indent="0" algn="just"/>
            <a:r>
              <a:rPr lang="it-IT" sz="2000" dirty="0"/>
              <a:t>L’incremento è computato su una </a:t>
            </a:r>
            <a:r>
              <a:rPr lang="it-IT" sz="2000" b="1" dirty="0"/>
              <a:t>base fissa</a:t>
            </a:r>
            <a:r>
              <a:rPr lang="it-IT" sz="2000" dirty="0"/>
              <a:t> data dalla </a:t>
            </a:r>
            <a:r>
              <a:rPr lang="it-IT" sz="2000" b="1" dirty="0"/>
              <a:t>media</a:t>
            </a:r>
            <a:r>
              <a:rPr lang="it-IT" sz="2000" dirty="0"/>
              <a:t> delle spese in R&amp;S sostenute negli </a:t>
            </a:r>
            <a:r>
              <a:rPr lang="it-IT" sz="2000" b="1" dirty="0"/>
              <a:t>anni 2012-2014.</a:t>
            </a:r>
            <a:endParaRPr lang="it-IT" sz="2000" dirty="0"/>
          </a:p>
        </p:txBody>
      </p:sp>
      <p:sp>
        <p:nvSpPr>
          <p:cNvPr id="10" name="Segnaposto numero diapositiva 9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de-DE"/>
            </a:defPPr>
            <a:lvl1pPr marL="0" algn="r" defTabSz="914400" rtl="0" eaLnBrk="1" latinLnBrk="0" hangingPunct="1"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66CD45B7-DFE2-4393-8D37-380FC36BF3AA}" type="slidenum">
              <a:rPr lang="de-DE" smtClean="0"/>
              <a:pPr/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416005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:fade/>
      </p:transition>
    </mc:Choice>
    <mc:Fallback xmlns="">
      <p:transition>
        <p:fade/>
      </p:transition>
    </mc:Fallback>
  </mc:AlternateContent>
</p:sld>
</file>

<file path=ppt/theme/theme1.xml><?xml version="1.0" encoding="utf-8"?>
<a:theme xmlns:a="http://schemas.openxmlformats.org/drawingml/2006/main" name="Presentazione vuota">
  <a:themeElements>
    <a:clrScheme name="">
      <a:dk1>
        <a:srgbClr val="737373"/>
      </a:dk1>
      <a:lt1>
        <a:srgbClr val="FFFFFF"/>
      </a:lt1>
      <a:dk2>
        <a:srgbClr val="0073AA"/>
      </a:dk2>
      <a:lt2>
        <a:srgbClr val="C8C8C8"/>
      </a:lt2>
      <a:accent1>
        <a:srgbClr val="EB6A1C"/>
      </a:accent1>
      <a:accent2>
        <a:srgbClr val="4F8095"/>
      </a:accent2>
      <a:accent3>
        <a:srgbClr val="FFFFFF"/>
      </a:accent3>
      <a:accent4>
        <a:srgbClr val="616161"/>
      </a:accent4>
      <a:accent5>
        <a:srgbClr val="F3B9AB"/>
      </a:accent5>
      <a:accent6>
        <a:srgbClr val="477387"/>
      </a:accent6>
      <a:hlink>
        <a:srgbClr val="F9B200"/>
      </a:hlink>
      <a:folHlink>
        <a:srgbClr val="A8B700"/>
      </a:folHlink>
    </a:clrScheme>
    <a:fontScheme name="Presentazione vuota">
      <a:majorFont>
        <a:latin typeface="Helvetica"/>
        <a:ea typeface="Osaka"/>
        <a:cs typeface=""/>
      </a:majorFont>
      <a:minorFont>
        <a:latin typeface="Helvetica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esentazione vuo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zione vuo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zione vuo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Mod- presentazione positivo</Template>
  <TotalTime>1537</TotalTime>
  <Words>2198</Words>
  <Application>Microsoft Office PowerPoint</Application>
  <PresentationFormat>A4 (21x29,7 cm)</PresentationFormat>
  <Paragraphs>301</Paragraphs>
  <Slides>32</Slides>
  <Notes>7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32</vt:i4>
      </vt:variant>
    </vt:vector>
  </HeadingPairs>
  <TitlesOfParts>
    <vt:vector size="39" baseType="lpstr">
      <vt:lpstr>Arial</vt:lpstr>
      <vt:lpstr>Chicago</vt:lpstr>
      <vt:lpstr>Helvetica</vt:lpstr>
      <vt:lpstr>Over There</vt:lpstr>
      <vt:lpstr>Times</vt:lpstr>
      <vt:lpstr>Wingdings</vt:lpstr>
      <vt:lpstr>Presentazione vuota</vt:lpstr>
      <vt:lpstr>Finanziaria 2019:  le novità del Piano Impresa 4.0 Tommaso Bernardini</vt:lpstr>
      <vt:lpstr>Presentazione standard di PowerPoint</vt:lpstr>
      <vt:lpstr>Il Piano Nazionale Impresa 4.0 </vt:lpstr>
      <vt:lpstr>Il Piano Nazionale Impresa 4.0</vt:lpstr>
      <vt:lpstr>Il Piano Nazionale Impresa 4.0</vt:lpstr>
      <vt:lpstr>Il Piano Nazionale Impresa 4.0</vt:lpstr>
      <vt:lpstr>Il Piano Nazionale Impresa 4.0</vt:lpstr>
      <vt:lpstr>Il credito d’imposta R&amp;S e       l’iper ammortamento</vt:lpstr>
      <vt:lpstr>Il credito d’imposta R&amp;S</vt:lpstr>
      <vt:lpstr>Il credito d’imposta R&amp;S</vt:lpstr>
      <vt:lpstr>Il credito d’imposta R&amp;S</vt:lpstr>
      <vt:lpstr>Il credito d’imposta R&amp;S</vt:lpstr>
      <vt:lpstr>Il credito d’imposta R&amp;S</vt:lpstr>
      <vt:lpstr>Il credito d’imposta R&amp;S</vt:lpstr>
      <vt:lpstr>Il credito d’imposta R&amp;S</vt:lpstr>
      <vt:lpstr>L’iper ammortamento</vt:lpstr>
      <vt:lpstr>L’iper ammortamento</vt:lpstr>
      <vt:lpstr>L’iper ammortamento</vt:lpstr>
      <vt:lpstr>L’iper ammortamento</vt:lpstr>
      <vt:lpstr>L’iper ammortamento</vt:lpstr>
      <vt:lpstr>L’iper ammortamento</vt:lpstr>
      <vt:lpstr>L’iper ammortamento</vt:lpstr>
      <vt:lpstr>Cosa cambia dal 2019</vt:lpstr>
      <vt:lpstr>Cosa cambia dal 2019</vt:lpstr>
      <vt:lpstr>Cosa cambia dal 2019</vt:lpstr>
      <vt:lpstr>Cosa cambia dal 2019</vt:lpstr>
      <vt:lpstr>Cosa cambia dal 2019</vt:lpstr>
      <vt:lpstr>Cosa cambia dal 2019</vt:lpstr>
      <vt:lpstr>Cosa cambia dal 2019</vt:lpstr>
      <vt:lpstr>Cosa cambia dal 2019</vt:lpstr>
      <vt:lpstr>Cosa cambia dal 2019</vt:lpstr>
      <vt:lpstr>Grazie per l’attenzione! </vt:lpstr>
    </vt:vector>
  </TitlesOfParts>
  <Manager/>
  <Company>*** ********** * ******** **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Tommaso Bernardini</dc:creator>
  <cp:lastModifiedBy>tommaso.bernardini</cp:lastModifiedBy>
  <cp:revision>120</cp:revision>
  <cp:lastPrinted>2019-03-20T08:17:19Z</cp:lastPrinted>
  <dcterms:created xsi:type="dcterms:W3CDTF">2015-04-09T09:46:30Z</dcterms:created>
  <dcterms:modified xsi:type="dcterms:W3CDTF">2019-03-20T15:25:43Z</dcterms:modified>
</cp:coreProperties>
</file>